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lice" charset="1" panose="00000500000000000000"/>
      <p:regular r:id="rId26"/>
    </p:embeddedFont>
    <p:embeddedFont>
      <p:font typeface="Lora" charset="1" panose="00000500000000000000"/>
      <p:regular r:id="rId27"/>
    </p:embeddedFont>
    <p:embeddedFont>
      <p:font typeface="Alice Italics" charset="1" panose="00000500000000000000"/>
      <p:regular r:id="rId34"/>
    </p:embeddedFont>
    <p:embeddedFont>
      <p:font typeface="Lora Bold" charset="1" panose="00000800000000000000"/>
      <p:regular r:id="rId36"/>
    </p:embeddedFont>
    <p:embeddedFont>
      <p:font typeface="Alice Bold" charset="1" panose="00000500000000000000"/>
      <p:regular r:id="rId38"/>
    </p:embeddedFont>
    <p:embeddedFont>
      <p:font typeface="Lora Italics" charset="1" panose="00000500000000000000"/>
      <p:regular r:id="rId40"/>
    </p:embeddedFont>
    <p:embeddedFont>
      <p:font typeface="Lora Bold Italics" charset="1" panose="000008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8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9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44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4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56.png" Type="http://schemas.openxmlformats.org/officeDocument/2006/relationships/image"/><Relationship Id="rId4" Target="https://skin-optimizer.streamlit.ap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0.sv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575" y="0"/>
            <a:ext cx="19571566" cy="6360759"/>
          </a:xfrm>
          <a:custGeom>
            <a:avLst/>
            <a:gdLst/>
            <a:ahLst/>
            <a:cxnLst/>
            <a:rect r="r" b="b" t="t" l="l"/>
            <a:pathLst>
              <a:path h="6360759" w="19571566">
                <a:moveTo>
                  <a:pt x="0" y="0"/>
                </a:moveTo>
                <a:lnTo>
                  <a:pt x="19571566" y="0"/>
                </a:lnTo>
                <a:lnTo>
                  <a:pt x="19571566" y="6360759"/>
                </a:lnTo>
                <a:lnTo>
                  <a:pt x="0" y="636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0256" y="6571520"/>
            <a:ext cx="8515350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L'Oréal Skincare Optimizer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09407" y="7457498"/>
            <a:ext cx="7379046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Decoding Skincare Science with Sustainable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4049" y="8090910"/>
            <a:ext cx="3354506" cy="69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49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M2 Data Analytics for Business : </a:t>
            </a:r>
          </a:p>
          <a:p>
            <a:pPr algn="l">
              <a:lnSpc>
                <a:spcPts val="281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98554" y="8090910"/>
            <a:ext cx="3354506" cy="139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49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Ahmed DAMMAK</a:t>
            </a:r>
          </a:p>
          <a:p>
            <a:pPr algn="l">
              <a:lnSpc>
                <a:spcPts val="2812"/>
              </a:lnSpc>
            </a:pPr>
            <a:r>
              <a:rPr lang="en-US" sz="1749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Aymane ACHARKI</a:t>
            </a:r>
          </a:p>
          <a:p>
            <a:pPr algn="l">
              <a:lnSpc>
                <a:spcPts val="2812"/>
              </a:lnSpc>
            </a:pPr>
            <a:r>
              <a:rPr lang="en-US" sz="1749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Elizaveta BALAKIREVA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Obin</a:t>
            </a: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na CHUKWU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019080" y="157163"/>
            <a:ext cx="813325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XGBoost - ChainClassifier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3885" y="1000125"/>
            <a:ext cx="3182045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Parameters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3539" y="7785403"/>
            <a:ext cx="1259533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Reduced complexity and computing cost vs Deep Learning or Stacking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06938" y="4316653"/>
            <a:ext cx="14221182" cy="25592"/>
            <a:chOff x="0" y="0"/>
            <a:chExt cx="14114462" cy="2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6756892" y="6959588"/>
            <a:ext cx="3281859" cy="55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4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Key advantages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9202" y="2366827"/>
            <a:ext cx="8191411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GPU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CUDA + Tree method : ‘hist’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n_estimators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1900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Learning Rate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0.008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dataset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80% </a:t>
            </a: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train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10% </a:t>
            </a: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test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- 10% </a:t>
            </a: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val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3539" y="8390240"/>
            <a:ext cx="367684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Robust Multi-Label handling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34087" y="2452552"/>
            <a:ext cx="2102332" cy="1587876"/>
            <a:chOff x="0" y="0"/>
            <a:chExt cx="3622878" cy="2736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22802" cy="2736237"/>
            </a:xfrm>
            <a:custGeom>
              <a:avLst/>
              <a:gdLst/>
              <a:ahLst/>
              <a:cxnLst/>
              <a:rect r="r" b="b" t="t" l="l"/>
              <a:pathLst>
                <a:path h="2736237" w="3622802">
                  <a:moveTo>
                    <a:pt x="0" y="71154"/>
                  </a:moveTo>
                  <a:cubicBezTo>
                    <a:pt x="0" y="31908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31908"/>
                    <a:pt x="3622802" y="71154"/>
                  </a:cubicBezTo>
                  <a:lnTo>
                    <a:pt x="3622802" y="2665083"/>
                  </a:lnTo>
                  <a:cubicBezTo>
                    <a:pt x="3622802" y="2704489"/>
                    <a:pt x="3597402" y="2736237"/>
                    <a:pt x="3566160" y="2736237"/>
                  </a:cubicBezTo>
                  <a:lnTo>
                    <a:pt x="56642" y="2736237"/>
                  </a:lnTo>
                  <a:cubicBezTo>
                    <a:pt x="25273" y="2736237"/>
                    <a:pt x="0" y="2704330"/>
                    <a:pt x="0" y="2665083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2014767" y="3030835"/>
            <a:ext cx="1137543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XGBoost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06938" y="6702536"/>
            <a:ext cx="14221182" cy="25592"/>
            <a:chOff x="0" y="0"/>
            <a:chExt cx="14114462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4839202" y="4934829"/>
            <a:ext cx="10962886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Chain Order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Higher confidence to lower, sequential order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Why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Enrich next predictions with less noise, implicit weights for no cost.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Personal vs Index based :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~0.15 F1 variation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30659" y="4838435"/>
            <a:ext cx="2102332" cy="1587876"/>
            <a:chOff x="0" y="0"/>
            <a:chExt cx="3622878" cy="2736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22802" cy="2736237"/>
            </a:xfrm>
            <a:custGeom>
              <a:avLst/>
              <a:gdLst/>
              <a:ahLst/>
              <a:cxnLst/>
              <a:rect r="r" b="b" t="t" l="l"/>
              <a:pathLst>
                <a:path h="2736237" w="3622802">
                  <a:moveTo>
                    <a:pt x="0" y="71154"/>
                  </a:moveTo>
                  <a:cubicBezTo>
                    <a:pt x="0" y="31908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31908"/>
                    <a:pt x="3622802" y="71154"/>
                  </a:cubicBezTo>
                  <a:lnTo>
                    <a:pt x="3622802" y="2665083"/>
                  </a:lnTo>
                  <a:cubicBezTo>
                    <a:pt x="3622802" y="2704489"/>
                    <a:pt x="3597402" y="2736237"/>
                    <a:pt x="3566160" y="2736237"/>
                  </a:cubicBezTo>
                  <a:lnTo>
                    <a:pt x="56642" y="2736237"/>
                  </a:lnTo>
                  <a:cubicBezTo>
                    <a:pt x="25273" y="2736237"/>
                    <a:pt x="0" y="2704330"/>
                    <a:pt x="0" y="2665083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682274" y="5459921"/>
            <a:ext cx="1805958" cy="32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202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ChainClassifier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3539" y="8966503"/>
            <a:ext cx="8746728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Perfect Balance between Model weight / CO2 emissions / F1-Score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8496" y="8614757"/>
            <a:ext cx="3358349" cy="1080865"/>
            <a:chOff x="0" y="0"/>
            <a:chExt cx="4477799" cy="144115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77799" cy="1441153"/>
              <a:chOff x="0" y="0"/>
              <a:chExt cx="838603" cy="26989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7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634374" y="208481"/>
              <a:ext cx="1260078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Energy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79407" y="713144"/>
              <a:ext cx="1456961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 strike="noStrike" u="none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0.0021g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7940" y="8614757"/>
            <a:ext cx="3358349" cy="1080865"/>
            <a:chOff x="0" y="0"/>
            <a:chExt cx="4477799" cy="144115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477799" cy="1441153"/>
              <a:chOff x="0" y="0"/>
              <a:chExt cx="838603" cy="2698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7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04350" y="189290"/>
              <a:ext cx="1469099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324" strike="noStrike" u="none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Samples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61008" y="768274"/>
              <a:ext cx="755782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324" strike="noStrike" u="none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4136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31644" y="8614757"/>
            <a:ext cx="3358349" cy="1080865"/>
            <a:chOff x="0" y="0"/>
            <a:chExt cx="4477799" cy="14411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477799" cy="1441153"/>
              <a:chOff x="0" y="0"/>
              <a:chExt cx="838603" cy="26989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7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167027" y="231703"/>
              <a:ext cx="2194772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Features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9407" y="713144"/>
              <a:ext cx="1370012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1891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64792" y="8614757"/>
            <a:ext cx="3358349" cy="1080865"/>
            <a:chOff x="0" y="0"/>
            <a:chExt cx="4477799" cy="144115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477799" cy="1441153"/>
              <a:chOff x="0" y="0"/>
              <a:chExt cx="838603" cy="26989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87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167027" y="231703"/>
              <a:ext cx="2194772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Targets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79407" y="713144"/>
              <a:ext cx="1370012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11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013700" y="1028700"/>
            <a:ext cx="14260600" cy="7076823"/>
          </a:xfrm>
          <a:custGeom>
            <a:avLst/>
            <a:gdLst/>
            <a:ahLst/>
            <a:cxnLst/>
            <a:rect r="r" b="b" t="t" l="l"/>
            <a:pathLst>
              <a:path h="7076823" w="14260600">
                <a:moveTo>
                  <a:pt x="0" y="0"/>
                </a:moveTo>
                <a:lnTo>
                  <a:pt x="14260600" y="0"/>
                </a:lnTo>
                <a:lnTo>
                  <a:pt x="14260600" y="7076823"/>
                </a:lnTo>
                <a:lnTo>
                  <a:pt x="0" y="707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231490" y="174034"/>
            <a:ext cx="6175574" cy="58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2"/>
              </a:lnSpc>
              <a:spcBef>
                <a:spcPct val="0"/>
              </a:spcBef>
            </a:pPr>
            <a:r>
              <a:rPr lang="en-US" sz="3762" strike="noStrike" u="none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Final Results &amp; Performance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1731" y="2214083"/>
            <a:ext cx="9068870" cy="1087334"/>
            <a:chOff x="0" y="0"/>
            <a:chExt cx="2531491" cy="30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1491" cy="303519"/>
            </a:xfrm>
            <a:custGeom>
              <a:avLst/>
              <a:gdLst/>
              <a:ahLst/>
              <a:cxnLst/>
              <a:rect r="r" b="b" t="t" l="l"/>
              <a:pathLst>
                <a:path h="303519" w="2531491">
                  <a:moveTo>
                    <a:pt x="2328291" y="0"/>
                  </a:moveTo>
                  <a:cubicBezTo>
                    <a:pt x="2440516" y="0"/>
                    <a:pt x="2531491" y="67945"/>
                    <a:pt x="2531491" y="151760"/>
                  </a:cubicBezTo>
                  <a:cubicBezTo>
                    <a:pt x="2531491" y="235574"/>
                    <a:pt x="2440516" y="303519"/>
                    <a:pt x="2328291" y="303519"/>
                  </a:cubicBezTo>
                  <a:lnTo>
                    <a:pt x="203200" y="303519"/>
                  </a:lnTo>
                  <a:cubicBezTo>
                    <a:pt x="90976" y="303519"/>
                    <a:pt x="0" y="235574"/>
                    <a:pt x="0" y="151760"/>
                  </a:cubicBezTo>
                  <a:cubicBezTo>
                    <a:pt x="0" y="679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DE6"/>
            </a:solidFill>
            <a:ln w="38100" cap="sq">
              <a:solidFill>
                <a:srgbClr val="D6D3C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531491" cy="322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Over 100 labels, our model correctly </a:t>
              </a:r>
              <a:r>
                <a:rPr lang="en-US" sz="2124">
                  <a:solidFill>
                    <a:srgbClr val="00000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predicts </a:t>
              </a: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75 of them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0223" y="801608"/>
            <a:ext cx="772958" cy="593521"/>
          </a:xfrm>
          <a:custGeom>
            <a:avLst/>
            <a:gdLst/>
            <a:ahLst/>
            <a:cxnLst/>
            <a:rect r="r" b="b" t="t" l="l"/>
            <a:pathLst>
              <a:path h="593521" w="772958">
                <a:moveTo>
                  <a:pt x="0" y="0"/>
                </a:moveTo>
                <a:lnTo>
                  <a:pt x="772958" y="0"/>
                </a:lnTo>
                <a:lnTo>
                  <a:pt x="772958" y="593521"/>
                </a:lnTo>
                <a:lnTo>
                  <a:pt x="0" y="593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1491" y="2214083"/>
            <a:ext cx="3184071" cy="1024774"/>
            <a:chOff x="0" y="0"/>
            <a:chExt cx="838603" cy="269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8603" cy="269899"/>
            </a:xfrm>
            <a:custGeom>
              <a:avLst/>
              <a:gdLst/>
              <a:ahLst/>
              <a:cxnLst/>
              <a:rect r="r" b="b" t="t" l="l"/>
              <a:pathLst>
                <a:path h="269899" w="838603">
                  <a:moveTo>
                    <a:pt x="635403" y="0"/>
                  </a:moveTo>
                  <a:cubicBezTo>
                    <a:pt x="747627" y="0"/>
                    <a:pt x="838603" y="60419"/>
                    <a:pt x="838603" y="134950"/>
                  </a:cubicBezTo>
                  <a:cubicBezTo>
                    <a:pt x="838603" y="209480"/>
                    <a:pt x="747627" y="269899"/>
                    <a:pt x="635403" y="269899"/>
                  </a:cubicBezTo>
                  <a:lnTo>
                    <a:pt x="203200" y="269899"/>
                  </a:lnTo>
                  <a:cubicBezTo>
                    <a:pt x="90976" y="269899"/>
                    <a:pt x="0" y="209480"/>
                    <a:pt x="0" y="134950"/>
                  </a:cubicBezTo>
                  <a:cubicBezTo>
                    <a:pt x="0" y="6041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DE6"/>
            </a:solidFill>
            <a:ln w="38100" cap="sq">
              <a:solidFill>
                <a:srgbClr val="D6D3C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38603" cy="288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3784" y="2328924"/>
            <a:ext cx="1119485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233E32"/>
                </a:solidFill>
                <a:latin typeface="Alice Bold"/>
                <a:ea typeface="Alice Bold"/>
                <a:cs typeface="Alice Bold"/>
                <a:sym typeface="Alice Bold"/>
              </a:rPr>
              <a:t>F1 Micro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7916" y="2675240"/>
            <a:ext cx="2471220" cy="38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66"/>
              </a:lnSpc>
              <a:spcBef>
                <a:spcPct val="0"/>
              </a:spcBef>
            </a:pPr>
            <a:r>
              <a:rPr lang="en-US" sz="2424">
                <a:solidFill>
                  <a:srgbClr val="233E32"/>
                </a:solidFill>
                <a:latin typeface="Alice Bold"/>
                <a:ea typeface="Alice Bold"/>
                <a:cs typeface="Alice Bold"/>
                <a:sym typeface="Alice Bold"/>
              </a:rPr>
              <a:t>0.7488 (val 0.7354)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91491" y="3943467"/>
            <a:ext cx="3184071" cy="1024774"/>
            <a:chOff x="0" y="0"/>
            <a:chExt cx="4245429" cy="136636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45429" cy="1366366"/>
              <a:chOff x="0" y="0"/>
              <a:chExt cx="838603" cy="26989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301778" y="159471"/>
              <a:ext cx="1641872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Precision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50354" y="710833"/>
              <a:ext cx="1144720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0.7624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1491" y="7308394"/>
            <a:ext cx="3184071" cy="1087334"/>
            <a:chOff x="0" y="0"/>
            <a:chExt cx="4245429" cy="144977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245429" cy="1449779"/>
              <a:chOff x="0" y="0"/>
              <a:chExt cx="838603" cy="2863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38603" cy="286376"/>
              </a:xfrm>
              <a:custGeom>
                <a:avLst/>
                <a:gdLst/>
                <a:ahLst/>
                <a:cxnLst/>
                <a:rect r="r" b="b" t="t" l="l"/>
                <a:pathLst>
                  <a:path h="286376" w="838603">
                    <a:moveTo>
                      <a:pt x="635403" y="0"/>
                    </a:moveTo>
                    <a:cubicBezTo>
                      <a:pt x="747627" y="0"/>
                      <a:pt x="838603" y="64107"/>
                      <a:pt x="838603" y="143188"/>
                    </a:cubicBezTo>
                    <a:cubicBezTo>
                      <a:pt x="838603" y="222269"/>
                      <a:pt x="747627" y="286376"/>
                      <a:pt x="635403" y="286376"/>
                    </a:cubicBezTo>
                    <a:lnTo>
                      <a:pt x="203200" y="286376"/>
                    </a:lnTo>
                    <a:cubicBezTo>
                      <a:pt x="90976" y="286376"/>
                      <a:pt x="0" y="222269"/>
                      <a:pt x="0" y="143188"/>
                    </a:cubicBezTo>
                    <a:cubicBezTo>
                      <a:pt x="0" y="64107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838603" cy="3054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248465" y="206864"/>
              <a:ext cx="1748499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Hamming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71442" y="723388"/>
              <a:ext cx="1313589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 strike="noStrike" u="none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0.0949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92592" y="5641570"/>
            <a:ext cx="3184071" cy="1024774"/>
            <a:chOff x="0" y="0"/>
            <a:chExt cx="4245429" cy="136636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245429" cy="1366366"/>
              <a:chOff x="0" y="0"/>
              <a:chExt cx="838603" cy="2698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38603" cy="269899"/>
              </a:xfrm>
              <a:custGeom>
                <a:avLst/>
                <a:gdLst/>
                <a:ahLst/>
                <a:cxnLst/>
                <a:rect r="r" b="b" t="t" l="l"/>
                <a:pathLst>
                  <a:path h="269899" w="838603">
                    <a:moveTo>
                      <a:pt x="635403" y="0"/>
                    </a:moveTo>
                    <a:cubicBezTo>
                      <a:pt x="747627" y="0"/>
                      <a:pt x="838603" y="60419"/>
                      <a:pt x="838603" y="134950"/>
                    </a:cubicBezTo>
                    <a:cubicBezTo>
                      <a:pt x="838603" y="209480"/>
                      <a:pt x="747627" y="269899"/>
                      <a:pt x="635403" y="269899"/>
                    </a:cubicBezTo>
                    <a:lnTo>
                      <a:pt x="203200" y="269899"/>
                    </a:lnTo>
                    <a:cubicBezTo>
                      <a:pt x="90976" y="269899"/>
                      <a:pt x="0" y="209480"/>
                      <a:pt x="0" y="134950"/>
                    </a:cubicBezTo>
                    <a:cubicBezTo>
                      <a:pt x="0" y="6041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0EDE6"/>
              </a:solidFill>
              <a:ln w="38100" cap="sq">
                <a:solidFill>
                  <a:srgbClr val="D6D3CC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838603" cy="28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8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301778" y="159471"/>
              <a:ext cx="1641872" cy="4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Recall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50354" y="710833"/>
              <a:ext cx="1144720" cy="50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sz="2424" strike="noStrike" u="none">
                  <a:solidFill>
                    <a:srgbClr val="233E32"/>
                  </a:solidFill>
                  <a:latin typeface="Alice Bold"/>
                  <a:ea typeface="Alice Bold"/>
                  <a:cs typeface="Alice Bold"/>
                  <a:sym typeface="Alice Bold"/>
                </a:rPr>
                <a:t>0.6762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5105339" y="2460141"/>
            <a:ext cx="1596616" cy="595220"/>
            <a:chOff x="0" y="0"/>
            <a:chExt cx="1070646" cy="399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0646" cy="399138"/>
            </a:xfrm>
            <a:custGeom>
              <a:avLst/>
              <a:gdLst/>
              <a:ahLst/>
              <a:cxnLst/>
              <a:rect r="r" b="b" t="t" l="l"/>
              <a:pathLst>
                <a:path h="399138" w="1070646">
                  <a:moveTo>
                    <a:pt x="239386" y="165547"/>
                  </a:moveTo>
                  <a:lnTo>
                    <a:pt x="1070646" y="165547"/>
                  </a:lnTo>
                  <a:lnTo>
                    <a:pt x="1070646" y="233577"/>
                  </a:lnTo>
                  <a:lnTo>
                    <a:pt x="239373" y="233577"/>
                  </a:lnTo>
                  <a:lnTo>
                    <a:pt x="302255" y="399138"/>
                  </a:lnTo>
                  <a:lnTo>
                    <a:pt x="0" y="199569"/>
                  </a:lnTo>
                  <a:lnTo>
                    <a:pt x="302255" y="0"/>
                  </a:lnTo>
                  <a:lnTo>
                    <a:pt x="239386" y="165547"/>
                  </a:lnTo>
                  <a:close/>
                </a:path>
              </a:pathLst>
            </a:custGeom>
            <a:solidFill>
              <a:srgbClr val="2C282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0650" y="146050"/>
              <a:ext cx="949996" cy="87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945003" y="633696"/>
            <a:ext cx="4199930" cy="76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4"/>
              </a:lnSpc>
              <a:spcBef>
                <a:spcPct val="0"/>
              </a:spcBef>
            </a:pPr>
            <a:r>
              <a:rPr lang="en-US" sz="48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Model Analysis</a:t>
            </a:r>
          </a:p>
        </p:txBody>
      </p:sp>
      <p:grpSp>
        <p:nvGrpSpPr>
          <p:cNvPr name="Group 33" id="33"/>
          <p:cNvGrpSpPr/>
          <p:nvPr/>
        </p:nvGrpSpPr>
        <p:grpSpPr>
          <a:xfrm rot="-10800000">
            <a:off x="5105339" y="4158244"/>
            <a:ext cx="1596616" cy="595220"/>
            <a:chOff x="0" y="0"/>
            <a:chExt cx="1070646" cy="3991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70646" cy="399138"/>
            </a:xfrm>
            <a:custGeom>
              <a:avLst/>
              <a:gdLst/>
              <a:ahLst/>
              <a:cxnLst/>
              <a:rect r="r" b="b" t="t" l="l"/>
              <a:pathLst>
                <a:path h="399138" w="1070646">
                  <a:moveTo>
                    <a:pt x="239386" y="165547"/>
                  </a:moveTo>
                  <a:lnTo>
                    <a:pt x="1070646" y="165547"/>
                  </a:lnTo>
                  <a:lnTo>
                    <a:pt x="1070646" y="233577"/>
                  </a:lnTo>
                  <a:lnTo>
                    <a:pt x="239373" y="233577"/>
                  </a:lnTo>
                  <a:lnTo>
                    <a:pt x="302255" y="399138"/>
                  </a:lnTo>
                  <a:lnTo>
                    <a:pt x="0" y="199569"/>
                  </a:lnTo>
                  <a:lnTo>
                    <a:pt x="302255" y="0"/>
                  </a:lnTo>
                  <a:lnTo>
                    <a:pt x="239386" y="165547"/>
                  </a:lnTo>
                  <a:close/>
                </a:path>
              </a:pathLst>
            </a:custGeom>
            <a:solidFill>
              <a:srgbClr val="2C282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0650" y="146050"/>
              <a:ext cx="949996" cy="87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10800000">
            <a:off x="5105339" y="5856348"/>
            <a:ext cx="1596616" cy="595220"/>
            <a:chOff x="0" y="0"/>
            <a:chExt cx="1070646" cy="3991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70646" cy="399138"/>
            </a:xfrm>
            <a:custGeom>
              <a:avLst/>
              <a:gdLst/>
              <a:ahLst/>
              <a:cxnLst/>
              <a:rect r="r" b="b" t="t" l="l"/>
              <a:pathLst>
                <a:path h="399138" w="1070646">
                  <a:moveTo>
                    <a:pt x="239386" y="165547"/>
                  </a:moveTo>
                  <a:lnTo>
                    <a:pt x="1070646" y="165547"/>
                  </a:lnTo>
                  <a:lnTo>
                    <a:pt x="1070646" y="233577"/>
                  </a:lnTo>
                  <a:lnTo>
                    <a:pt x="239373" y="233577"/>
                  </a:lnTo>
                  <a:lnTo>
                    <a:pt x="302255" y="399138"/>
                  </a:lnTo>
                  <a:lnTo>
                    <a:pt x="0" y="199569"/>
                  </a:lnTo>
                  <a:lnTo>
                    <a:pt x="302255" y="0"/>
                  </a:lnTo>
                  <a:lnTo>
                    <a:pt x="239386" y="165547"/>
                  </a:lnTo>
                  <a:close/>
                </a:path>
              </a:pathLst>
            </a:custGeom>
            <a:solidFill>
              <a:srgbClr val="2C282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20650" y="146050"/>
              <a:ext cx="949996" cy="87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5105339" y="7554451"/>
            <a:ext cx="1596616" cy="595220"/>
            <a:chOff x="0" y="0"/>
            <a:chExt cx="1070646" cy="3991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70646" cy="399138"/>
            </a:xfrm>
            <a:custGeom>
              <a:avLst/>
              <a:gdLst/>
              <a:ahLst/>
              <a:cxnLst/>
              <a:rect r="r" b="b" t="t" l="l"/>
              <a:pathLst>
                <a:path h="399138" w="1070646">
                  <a:moveTo>
                    <a:pt x="239386" y="165547"/>
                  </a:moveTo>
                  <a:lnTo>
                    <a:pt x="1070646" y="165547"/>
                  </a:lnTo>
                  <a:lnTo>
                    <a:pt x="1070646" y="233577"/>
                  </a:lnTo>
                  <a:lnTo>
                    <a:pt x="239373" y="233577"/>
                  </a:lnTo>
                  <a:lnTo>
                    <a:pt x="302255" y="399138"/>
                  </a:lnTo>
                  <a:lnTo>
                    <a:pt x="0" y="199569"/>
                  </a:lnTo>
                  <a:lnTo>
                    <a:pt x="302255" y="0"/>
                  </a:lnTo>
                  <a:lnTo>
                    <a:pt x="239386" y="165547"/>
                  </a:lnTo>
                  <a:close/>
                </a:path>
              </a:pathLst>
            </a:custGeom>
            <a:solidFill>
              <a:srgbClr val="2C282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0650" y="146050"/>
              <a:ext cx="949996" cy="87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531731" y="3912187"/>
            <a:ext cx="9068870" cy="1087334"/>
            <a:chOff x="0" y="0"/>
            <a:chExt cx="2531491" cy="3035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31491" cy="303519"/>
            </a:xfrm>
            <a:custGeom>
              <a:avLst/>
              <a:gdLst/>
              <a:ahLst/>
              <a:cxnLst/>
              <a:rect r="r" b="b" t="t" l="l"/>
              <a:pathLst>
                <a:path h="303519" w="2531491">
                  <a:moveTo>
                    <a:pt x="2328291" y="0"/>
                  </a:moveTo>
                  <a:cubicBezTo>
                    <a:pt x="2440516" y="0"/>
                    <a:pt x="2531491" y="67945"/>
                    <a:pt x="2531491" y="151760"/>
                  </a:cubicBezTo>
                  <a:cubicBezTo>
                    <a:pt x="2531491" y="235574"/>
                    <a:pt x="2440516" y="303519"/>
                    <a:pt x="2328291" y="303519"/>
                  </a:cubicBezTo>
                  <a:lnTo>
                    <a:pt x="203200" y="303519"/>
                  </a:lnTo>
                  <a:cubicBezTo>
                    <a:pt x="90976" y="303519"/>
                    <a:pt x="0" y="235574"/>
                    <a:pt x="0" y="151760"/>
                  </a:cubicBezTo>
                  <a:cubicBezTo>
                    <a:pt x="0" y="679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DE6"/>
            </a:solidFill>
            <a:ln w="38100" cap="sq">
              <a:solidFill>
                <a:srgbClr val="D6D3CC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2531491" cy="322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Over 100 products, our model </a:t>
              </a:r>
              <a:r>
                <a:rPr lang="en-US" sz="2124">
                  <a:solidFill>
                    <a:srgbClr val="00000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recommends</a:t>
              </a: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 correctly 76 of them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531731" y="5610290"/>
            <a:ext cx="9068870" cy="1087334"/>
            <a:chOff x="0" y="0"/>
            <a:chExt cx="2531491" cy="3035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31491" cy="303519"/>
            </a:xfrm>
            <a:custGeom>
              <a:avLst/>
              <a:gdLst/>
              <a:ahLst/>
              <a:cxnLst/>
              <a:rect r="r" b="b" t="t" l="l"/>
              <a:pathLst>
                <a:path h="303519" w="2531491">
                  <a:moveTo>
                    <a:pt x="2328291" y="0"/>
                  </a:moveTo>
                  <a:cubicBezTo>
                    <a:pt x="2440516" y="0"/>
                    <a:pt x="2531491" y="67945"/>
                    <a:pt x="2531491" y="151760"/>
                  </a:cubicBezTo>
                  <a:cubicBezTo>
                    <a:pt x="2531491" y="235574"/>
                    <a:pt x="2440516" y="303519"/>
                    <a:pt x="2328291" y="303519"/>
                  </a:cubicBezTo>
                  <a:lnTo>
                    <a:pt x="203200" y="303519"/>
                  </a:lnTo>
                  <a:cubicBezTo>
                    <a:pt x="90976" y="303519"/>
                    <a:pt x="0" y="235574"/>
                    <a:pt x="0" y="151760"/>
                  </a:cubicBezTo>
                  <a:cubicBezTo>
                    <a:pt x="0" y="679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DE6"/>
            </a:solidFill>
            <a:ln w="38100" cap="sq">
              <a:solidFill>
                <a:srgbClr val="D6D3C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2531491" cy="322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5"/>
                </a:lnSpc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Out of 100 products that should help with a condition, </a:t>
              </a:r>
            </a:p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our model </a:t>
              </a:r>
              <a:r>
                <a:rPr lang="en-US" sz="2124">
                  <a:solidFill>
                    <a:srgbClr val="00000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finds </a:t>
              </a: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68 of them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531731" y="7308394"/>
            <a:ext cx="9068870" cy="1087334"/>
            <a:chOff x="0" y="0"/>
            <a:chExt cx="2531491" cy="3035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531491" cy="303519"/>
            </a:xfrm>
            <a:custGeom>
              <a:avLst/>
              <a:gdLst/>
              <a:ahLst/>
              <a:cxnLst/>
              <a:rect r="r" b="b" t="t" l="l"/>
              <a:pathLst>
                <a:path h="303519" w="2531491">
                  <a:moveTo>
                    <a:pt x="2328291" y="0"/>
                  </a:moveTo>
                  <a:cubicBezTo>
                    <a:pt x="2440516" y="0"/>
                    <a:pt x="2531491" y="67945"/>
                    <a:pt x="2531491" y="151760"/>
                  </a:cubicBezTo>
                  <a:cubicBezTo>
                    <a:pt x="2531491" y="235574"/>
                    <a:pt x="2440516" y="303519"/>
                    <a:pt x="2328291" y="303519"/>
                  </a:cubicBezTo>
                  <a:lnTo>
                    <a:pt x="203200" y="303519"/>
                  </a:lnTo>
                  <a:cubicBezTo>
                    <a:pt x="90976" y="303519"/>
                    <a:pt x="0" y="235574"/>
                    <a:pt x="0" y="151760"/>
                  </a:cubicBezTo>
                  <a:cubicBezTo>
                    <a:pt x="0" y="679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DE6"/>
            </a:solidFill>
            <a:ln w="38100" cap="sq">
              <a:solidFill>
                <a:srgbClr val="D6D3CC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2531491" cy="322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5"/>
                </a:lnSpc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Out of 11 possible skin concerns per product, </a:t>
              </a:r>
            </a:p>
            <a:p>
              <a:pPr algn="ctr" marL="0" indent="0" lvl="0">
                <a:lnSpc>
                  <a:spcPts val="2687"/>
                </a:lnSpc>
                <a:spcBef>
                  <a:spcPct val="0"/>
                </a:spcBef>
              </a:pP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our model </a:t>
              </a:r>
              <a:r>
                <a:rPr lang="en-US" sz="2124">
                  <a:solidFill>
                    <a:srgbClr val="00000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misclassifies ~</a:t>
              </a:r>
              <a:r>
                <a:rPr lang="en-US" sz="21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1 label per product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1815947"/>
          </a:xfrm>
          <a:custGeom>
            <a:avLst/>
            <a:gdLst/>
            <a:ahLst/>
            <a:cxnLst/>
            <a:rect r="r" b="b" t="t" l="l"/>
            <a:pathLst>
              <a:path h="1815947" w="18288000">
                <a:moveTo>
                  <a:pt x="0" y="0"/>
                </a:moveTo>
                <a:lnTo>
                  <a:pt x="18288000" y="0"/>
                </a:lnTo>
                <a:lnTo>
                  <a:pt x="18288000" y="1815947"/>
                </a:lnTo>
                <a:lnTo>
                  <a:pt x="0" y="181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-9516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314" y="3873027"/>
            <a:ext cx="5245446" cy="5638477"/>
            <a:chOff x="0" y="0"/>
            <a:chExt cx="6993928" cy="75179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4017" cy="7518020"/>
            </a:xfrm>
            <a:custGeom>
              <a:avLst/>
              <a:gdLst/>
              <a:ahLst/>
              <a:cxnLst/>
              <a:rect r="r" b="b" t="t" l="l"/>
              <a:pathLst>
                <a:path h="7518020" w="6994017">
                  <a:moveTo>
                    <a:pt x="0" y="125973"/>
                  </a:moveTo>
                  <a:cubicBezTo>
                    <a:pt x="0" y="56364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56364"/>
                    <a:pt x="6994017" y="125973"/>
                  </a:cubicBezTo>
                  <a:lnTo>
                    <a:pt x="6994017" y="7392108"/>
                  </a:lnTo>
                  <a:cubicBezTo>
                    <a:pt x="6994017" y="7461718"/>
                    <a:pt x="6968617" y="7518020"/>
                    <a:pt x="6937248" y="7518020"/>
                  </a:cubicBezTo>
                  <a:lnTo>
                    <a:pt x="56769" y="7518020"/>
                  </a:lnTo>
                  <a:cubicBezTo>
                    <a:pt x="25400" y="7518020"/>
                    <a:pt x="0" y="7461718"/>
                    <a:pt x="0" y="7392108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521282" y="3873027"/>
            <a:ext cx="5245446" cy="5638477"/>
            <a:chOff x="0" y="0"/>
            <a:chExt cx="6993928" cy="7517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4017" cy="7518020"/>
            </a:xfrm>
            <a:custGeom>
              <a:avLst/>
              <a:gdLst/>
              <a:ahLst/>
              <a:cxnLst/>
              <a:rect r="r" b="b" t="t" l="l"/>
              <a:pathLst>
                <a:path h="7518020" w="6994017">
                  <a:moveTo>
                    <a:pt x="0" y="125973"/>
                  </a:moveTo>
                  <a:cubicBezTo>
                    <a:pt x="0" y="56364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56364"/>
                    <a:pt x="6994017" y="125973"/>
                  </a:cubicBezTo>
                  <a:lnTo>
                    <a:pt x="6994017" y="7392108"/>
                  </a:lnTo>
                  <a:cubicBezTo>
                    <a:pt x="6994017" y="7461718"/>
                    <a:pt x="6968617" y="7518020"/>
                    <a:pt x="6937248" y="7518020"/>
                  </a:cubicBezTo>
                  <a:lnTo>
                    <a:pt x="56769" y="7518020"/>
                  </a:lnTo>
                  <a:cubicBezTo>
                    <a:pt x="25400" y="7518020"/>
                    <a:pt x="0" y="7461718"/>
                    <a:pt x="0" y="7392108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050239" y="3873027"/>
            <a:ext cx="5245446" cy="5638477"/>
            <a:chOff x="0" y="0"/>
            <a:chExt cx="6993928" cy="75179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94017" cy="7518020"/>
            </a:xfrm>
            <a:custGeom>
              <a:avLst/>
              <a:gdLst/>
              <a:ahLst/>
              <a:cxnLst/>
              <a:rect r="r" b="b" t="t" l="l"/>
              <a:pathLst>
                <a:path h="7518020" w="6994017">
                  <a:moveTo>
                    <a:pt x="0" y="125973"/>
                  </a:moveTo>
                  <a:cubicBezTo>
                    <a:pt x="0" y="56364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56364"/>
                    <a:pt x="6994017" y="125973"/>
                  </a:cubicBezTo>
                  <a:lnTo>
                    <a:pt x="6994017" y="7392108"/>
                  </a:lnTo>
                  <a:cubicBezTo>
                    <a:pt x="6994017" y="7461718"/>
                    <a:pt x="6968617" y="7518020"/>
                    <a:pt x="6937248" y="7518020"/>
                  </a:cubicBezTo>
                  <a:lnTo>
                    <a:pt x="56769" y="7518020"/>
                  </a:lnTo>
                  <a:cubicBezTo>
                    <a:pt x="25400" y="7518020"/>
                    <a:pt x="0" y="7461718"/>
                    <a:pt x="0" y="7392108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859668" y="2211244"/>
            <a:ext cx="256867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836" y="4127964"/>
            <a:ext cx="2229644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Current limits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1368" y="4781659"/>
            <a:ext cx="4678413" cy="220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i="true">
                <a:solidFill>
                  <a:srgbClr val="2C2821"/>
                </a:solidFill>
                <a:latin typeface="Lora Italics"/>
                <a:ea typeface="Lora Italics"/>
                <a:cs typeface="Lora Italics"/>
                <a:sym typeface="Lora Italics"/>
              </a:rPr>
              <a:t>‘</a:t>
            </a:r>
            <a:r>
              <a:rPr lang="en-US" sz="2187" i="true" b="true">
                <a:solidFill>
                  <a:srgbClr val="2C282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combination</a:t>
            </a:r>
            <a:r>
              <a:rPr lang="en-US" sz="2187" i="true">
                <a:solidFill>
                  <a:srgbClr val="2C2821"/>
                </a:solidFill>
                <a:latin typeface="Lora Italics"/>
                <a:ea typeface="Lora Italics"/>
                <a:cs typeface="Lora Italics"/>
                <a:sym typeface="Lora Italics"/>
              </a:rPr>
              <a:t>’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lang="en-US" sz="2187" i="true">
                <a:solidFill>
                  <a:srgbClr val="2C2821"/>
                </a:solidFill>
                <a:latin typeface="Lora Italics"/>
                <a:ea typeface="Lora Italics"/>
                <a:cs typeface="Lora Italics"/>
                <a:sym typeface="Lora Italics"/>
              </a:rPr>
              <a:t>‘</a:t>
            </a:r>
            <a:r>
              <a:rPr lang="en-US" sz="2187" i="true" b="true">
                <a:solidFill>
                  <a:srgbClr val="2C282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sensitivity-high</a:t>
            </a:r>
            <a:r>
              <a:rPr lang="en-US" sz="2187" i="true">
                <a:solidFill>
                  <a:srgbClr val="2C2821"/>
                </a:solidFill>
                <a:latin typeface="Lora Italics"/>
                <a:ea typeface="Lora Italics"/>
                <a:cs typeface="Lora Italics"/>
                <a:sym typeface="Lora Italics"/>
              </a:rPr>
              <a:t>’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have low recall for correct precision</a:t>
            </a:r>
          </a:p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Model struggles to find those labels but is relatively confident in its predictions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4793" y="4127964"/>
            <a:ext cx="3440509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Road to improvement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42174" y="4781659"/>
            <a:ext cx="4678413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Higher quality feature engineering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3761" y="4127964"/>
            <a:ext cx="3197126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Difficult Prioritizing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8228" y="4945966"/>
            <a:ext cx="4678413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Big challenge to choose between accuracy-wise model vs sustanability-wise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836" y="7305225"/>
            <a:ext cx="4678413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i="true">
                <a:solidFill>
                  <a:srgbClr val="2C2821"/>
                </a:solidFill>
                <a:latin typeface="Lora Italics"/>
                <a:ea typeface="Lora Italics"/>
                <a:cs typeface="Lora Italics"/>
                <a:sym typeface="Lora Italics"/>
              </a:rPr>
              <a:t>‘normal’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is the opposite, higher recall but poor precision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Model assigns the label incorrectly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42174" y="5986572"/>
            <a:ext cx="4678413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Apply more business rules based on relevant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42174" y="7191484"/>
            <a:ext cx="485784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Focus on hyper-parameter tuning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42174" y="7948722"/>
            <a:ext cx="4678413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Breakdown into multi-class and label classification challenge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33756" y="7191484"/>
            <a:ext cx="4678413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One model that can achieve best accuracy may be irrelevant given F1/CO2/Weight balance.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6139" y="1401868"/>
            <a:ext cx="16873161" cy="890394"/>
            <a:chOff x="0" y="0"/>
            <a:chExt cx="3091571" cy="163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1571" cy="163142"/>
            </a:xfrm>
            <a:custGeom>
              <a:avLst/>
              <a:gdLst/>
              <a:ahLst/>
              <a:cxnLst/>
              <a:rect r="r" b="b" t="t" l="l"/>
              <a:pathLst>
                <a:path h="163142" w="3091571">
                  <a:moveTo>
                    <a:pt x="8962" y="0"/>
                  </a:moveTo>
                  <a:lnTo>
                    <a:pt x="3082610" y="0"/>
                  </a:lnTo>
                  <a:cubicBezTo>
                    <a:pt x="3084986" y="0"/>
                    <a:pt x="3087266" y="944"/>
                    <a:pt x="3088946" y="2625"/>
                  </a:cubicBezTo>
                  <a:cubicBezTo>
                    <a:pt x="3090627" y="4305"/>
                    <a:pt x="3091571" y="6585"/>
                    <a:pt x="3091571" y="8962"/>
                  </a:cubicBezTo>
                  <a:lnTo>
                    <a:pt x="3091571" y="154180"/>
                  </a:lnTo>
                  <a:cubicBezTo>
                    <a:pt x="3091571" y="156557"/>
                    <a:pt x="3090627" y="158836"/>
                    <a:pt x="3088946" y="160517"/>
                  </a:cubicBezTo>
                  <a:cubicBezTo>
                    <a:pt x="3087266" y="162198"/>
                    <a:pt x="3084986" y="163142"/>
                    <a:pt x="3082610" y="163142"/>
                  </a:cubicBezTo>
                  <a:lnTo>
                    <a:pt x="8962" y="163142"/>
                  </a:lnTo>
                  <a:cubicBezTo>
                    <a:pt x="6585" y="163142"/>
                    <a:pt x="4305" y="162198"/>
                    <a:pt x="2625" y="160517"/>
                  </a:cubicBezTo>
                  <a:cubicBezTo>
                    <a:pt x="944" y="158836"/>
                    <a:pt x="0" y="156557"/>
                    <a:pt x="0" y="154180"/>
                  </a:cubicBezTo>
                  <a:lnTo>
                    <a:pt x="0" y="8962"/>
                  </a:lnTo>
                  <a:cubicBezTo>
                    <a:pt x="0" y="6585"/>
                    <a:pt x="944" y="4305"/>
                    <a:pt x="2625" y="2625"/>
                  </a:cubicBezTo>
                  <a:cubicBezTo>
                    <a:pt x="4305" y="944"/>
                    <a:pt x="6585" y="0"/>
                    <a:pt x="8962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91571" cy="182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6139" y="2313804"/>
            <a:ext cx="16873161" cy="2689969"/>
            <a:chOff x="0" y="0"/>
            <a:chExt cx="3471844" cy="553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71844" cy="553492"/>
            </a:xfrm>
            <a:custGeom>
              <a:avLst/>
              <a:gdLst/>
              <a:ahLst/>
              <a:cxnLst/>
              <a:rect r="r" b="b" t="t" l="l"/>
              <a:pathLst>
                <a:path h="553492" w="3471844">
                  <a:moveTo>
                    <a:pt x="8962" y="0"/>
                  </a:moveTo>
                  <a:lnTo>
                    <a:pt x="3462882" y="0"/>
                  </a:lnTo>
                  <a:cubicBezTo>
                    <a:pt x="3465259" y="0"/>
                    <a:pt x="3467538" y="944"/>
                    <a:pt x="3469219" y="2625"/>
                  </a:cubicBezTo>
                  <a:cubicBezTo>
                    <a:pt x="3470900" y="4305"/>
                    <a:pt x="3471844" y="6585"/>
                    <a:pt x="3471844" y="8962"/>
                  </a:cubicBezTo>
                  <a:lnTo>
                    <a:pt x="3471844" y="544530"/>
                  </a:lnTo>
                  <a:cubicBezTo>
                    <a:pt x="3471844" y="546907"/>
                    <a:pt x="3470900" y="549186"/>
                    <a:pt x="3469219" y="550867"/>
                  </a:cubicBezTo>
                  <a:cubicBezTo>
                    <a:pt x="3467538" y="552547"/>
                    <a:pt x="3465259" y="553492"/>
                    <a:pt x="3462882" y="553492"/>
                  </a:cubicBezTo>
                  <a:lnTo>
                    <a:pt x="8962" y="553492"/>
                  </a:lnTo>
                  <a:cubicBezTo>
                    <a:pt x="6585" y="553492"/>
                    <a:pt x="4305" y="552547"/>
                    <a:pt x="2625" y="550867"/>
                  </a:cubicBezTo>
                  <a:cubicBezTo>
                    <a:pt x="944" y="549186"/>
                    <a:pt x="0" y="546907"/>
                    <a:pt x="0" y="544530"/>
                  </a:cubicBezTo>
                  <a:lnTo>
                    <a:pt x="0" y="8962"/>
                  </a:lnTo>
                  <a:cubicBezTo>
                    <a:pt x="0" y="6585"/>
                    <a:pt x="944" y="4305"/>
                    <a:pt x="2625" y="2625"/>
                  </a:cubicBezTo>
                  <a:cubicBezTo>
                    <a:pt x="4305" y="944"/>
                    <a:pt x="6585" y="0"/>
                    <a:pt x="8962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71844" cy="572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04021" y="5252195"/>
            <a:ext cx="5402426" cy="4829343"/>
            <a:chOff x="0" y="0"/>
            <a:chExt cx="1422861" cy="1271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2861" cy="1271926"/>
            </a:xfrm>
            <a:custGeom>
              <a:avLst/>
              <a:gdLst/>
              <a:ahLst/>
              <a:cxnLst/>
              <a:rect r="r" b="b" t="t" l="l"/>
              <a:pathLst>
                <a:path h="1271926" w="1422861">
                  <a:moveTo>
                    <a:pt x="73085" y="0"/>
                  </a:moveTo>
                  <a:lnTo>
                    <a:pt x="1349776" y="0"/>
                  </a:lnTo>
                  <a:cubicBezTo>
                    <a:pt x="1369159" y="0"/>
                    <a:pt x="1387749" y="7700"/>
                    <a:pt x="1401455" y="21406"/>
                  </a:cubicBezTo>
                  <a:cubicBezTo>
                    <a:pt x="1415161" y="35112"/>
                    <a:pt x="1422861" y="53702"/>
                    <a:pt x="1422861" y="73085"/>
                  </a:cubicBezTo>
                  <a:lnTo>
                    <a:pt x="1422861" y="1198841"/>
                  </a:lnTo>
                  <a:cubicBezTo>
                    <a:pt x="1422861" y="1218224"/>
                    <a:pt x="1415161" y="1236814"/>
                    <a:pt x="1401455" y="1250520"/>
                  </a:cubicBezTo>
                  <a:cubicBezTo>
                    <a:pt x="1387749" y="1264226"/>
                    <a:pt x="1369159" y="1271926"/>
                    <a:pt x="1349776" y="1271926"/>
                  </a:cubicBezTo>
                  <a:lnTo>
                    <a:pt x="73085" y="1271926"/>
                  </a:lnTo>
                  <a:cubicBezTo>
                    <a:pt x="53702" y="1271926"/>
                    <a:pt x="35112" y="1264226"/>
                    <a:pt x="21406" y="1250520"/>
                  </a:cubicBezTo>
                  <a:cubicBezTo>
                    <a:pt x="7700" y="1236814"/>
                    <a:pt x="0" y="1218224"/>
                    <a:pt x="0" y="1198841"/>
                  </a:cubicBezTo>
                  <a:lnTo>
                    <a:pt x="0" y="73085"/>
                  </a:lnTo>
                  <a:cubicBezTo>
                    <a:pt x="0" y="53702"/>
                    <a:pt x="7700" y="35112"/>
                    <a:pt x="21406" y="21406"/>
                  </a:cubicBezTo>
                  <a:cubicBezTo>
                    <a:pt x="35112" y="7700"/>
                    <a:pt x="53702" y="0"/>
                    <a:pt x="73085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2861" cy="12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64694" y="5479191"/>
            <a:ext cx="605440" cy="467840"/>
          </a:xfrm>
          <a:custGeom>
            <a:avLst/>
            <a:gdLst/>
            <a:ahLst/>
            <a:cxnLst/>
            <a:rect r="r" b="b" t="t" l="l"/>
            <a:pathLst>
              <a:path h="467840" w="605440">
                <a:moveTo>
                  <a:pt x="0" y="0"/>
                </a:moveTo>
                <a:lnTo>
                  <a:pt x="605439" y="0"/>
                </a:lnTo>
                <a:lnTo>
                  <a:pt x="605439" y="467839"/>
                </a:lnTo>
                <a:lnTo>
                  <a:pt x="0" y="46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8870" y="6891824"/>
            <a:ext cx="497088" cy="419418"/>
          </a:xfrm>
          <a:custGeom>
            <a:avLst/>
            <a:gdLst/>
            <a:ahLst/>
            <a:cxnLst/>
            <a:rect r="r" b="b" t="t" l="l"/>
            <a:pathLst>
              <a:path h="419418" w="497088">
                <a:moveTo>
                  <a:pt x="0" y="0"/>
                </a:moveTo>
                <a:lnTo>
                  <a:pt x="497087" y="0"/>
                </a:lnTo>
                <a:lnTo>
                  <a:pt x="497087" y="419418"/>
                </a:lnTo>
                <a:lnTo>
                  <a:pt x="0" y="41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118870" y="7836992"/>
            <a:ext cx="497088" cy="419418"/>
          </a:xfrm>
          <a:custGeom>
            <a:avLst/>
            <a:gdLst/>
            <a:ahLst/>
            <a:cxnLst/>
            <a:rect r="r" b="b" t="t" l="l"/>
            <a:pathLst>
              <a:path h="419418" w="497088">
                <a:moveTo>
                  <a:pt x="0" y="0"/>
                </a:moveTo>
                <a:lnTo>
                  <a:pt x="497087" y="0"/>
                </a:lnTo>
                <a:lnTo>
                  <a:pt x="497087" y="419417"/>
                </a:lnTo>
                <a:lnTo>
                  <a:pt x="0" y="419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118870" y="8808859"/>
            <a:ext cx="497088" cy="419418"/>
          </a:xfrm>
          <a:custGeom>
            <a:avLst/>
            <a:gdLst/>
            <a:ahLst/>
            <a:cxnLst/>
            <a:rect r="r" b="b" t="t" l="l"/>
            <a:pathLst>
              <a:path h="419418" w="497088">
                <a:moveTo>
                  <a:pt x="0" y="0"/>
                </a:moveTo>
                <a:lnTo>
                  <a:pt x="497087" y="0"/>
                </a:lnTo>
                <a:lnTo>
                  <a:pt x="497087" y="419418"/>
                </a:lnTo>
                <a:lnTo>
                  <a:pt x="0" y="41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405089" y="5940461"/>
            <a:ext cx="4493483" cy="2106239"/>
            <a:chOff x="0" y="0"/>
            <a:chExt cx="924585" cy="4333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4585" cy="433383"/>
            </a:xfrm>
            <a:custGeom>
              <a:avLst/>
              <a:gdLst/>
              <a:ahLst/>
              <a:cxnLst/>
              <a:rect r="r" b="b" t="t" l="l"/>
              <a:pathLst>
                <a:path h="433383" w="924585">
                  <a:moveTo>
                    <a:pt x="68648" y="0"/>
                  </a:moveTo>
                  <a:lnTo>
                    <a:pt x="855937" y="0"/>
                  </a:lnTo>
                  <a:cubicBezTo>
                    <a:pt x="874144" y="0"/>
                    <a:pt x="891605" y="7233"/>
                    <a:pt x="904479" y="20106"/>
                  </a:cubicBezTo>
                  <a:cubicBezTo>
                    <a:pt x="917352" y="32980"/>
                    <a:pt x="924585" y="50441"/>
                    <a:pt x="924585" y="68648"/>
                  </a:cubicBezTo>
                  <a:lnTo>
                    <a:pt x="924585" y="364735"/>
                  </a:lnTo>
                  <a:cubicBezTo>
                    <a:pt x="924585" y="402648"/>
                    <a:pt x="893850" y="433383"/>
                    <a:pt x="855937" y="433383"/>
                  </a:cubicBezTo>
                  <a:lnTo>
                    <a:pt x="68648" y="433383"/>
                  </a:lnTo>
                  <a:cubicBezTo>
                    <a:pt x="50441" y="433383"/>
                    <a:pt x="32980" y="426150"/>
                    <a:pt x="20106" y="413276"/>
                  </a:cubicBezTo>
                  <a:cubicBezTo>
                    <a:pt x="7233" y="400402"/>
                    <a:pt x="0" y="382941"/>
                    <a:pt x="0" y="364735"/>
                  </a:cubicBezTo>
                  <a:lnTo>
                    <a:pt x="0" y="68648"/>
                  </a:lnTo>
                  <a:cubicBezTo>
                    <a:pt x="0" y="50441"/>
                    <a:pt x="7233" y="32980"/>
                    <a:pt x="20106" y="20106"/>
                  </a:cubicBezTo>
                  <a:cubicBezTo>
                    <a:pt x="32980" y="7233"/>
                    <a:pt x="50441" y="0"/>
                    <a:pt x="68648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24585" cy="45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02102" y="6108955"/>
            <a:ext cx="545544" cy="409158"/>
          </a:xfrm>
          <a:custGeom>
            <a:avLst/>
            <a:gdLst/>
            <a:ahLst/>
            <a:cxnLst/>
            <a:rect r="r" b="b" t="t" l="l"/>
            <a:pathLst>
              <a:path h="409158" w="545544">
                <a:moveTo>
                  <a:pt x="0" y="0"/>
                </a:moveTo>
                <a:lnTo>
                  <a:pt x="545544" y="0"/>
                </a:lnTo>
                <a:lnTo>
                  <a:pt x="545544" y="409158"/>
                </a:lnTo>
                <a:lnTo>
                  <a:pt x="0" y="40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5205513" y="5940461"/>
            <a:ext cx="4493483" cy="2106239"/>
            <a:chOff x="0" y="0"/>
            <a:chExt cx="924585" cy="4333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4585" cy="433383"/>
            </a:xfrm>
            <a:custGeom>
              <a:avLst/>
              <a:gdLst/>
              <a:ahLst/>
              <a:cxnLst/>
              <a:rect r="r" b="b" t="t" l="l"/>
              <a:pathLst>
                <a:path h="433383" w="924585">
                  <a:moveTo>
                    <a:pt x="68648" y="0"/>
                  </a:moveTo>
                  <a:lnTo>
                    <a:pt x="855937" y="0"/>
                  </a:lnTo>
                  <a:cubicBezTo>
                    <a:pt x="874144" y="0"/>
                    <a:pt x="891605" y="7233"/>
                    <a:pt x="904479" y="20106"/>
                  </a:cubicBezTo>
                  <a:cubicBezTo>
                    <a:pt x="917352" y="32980"/>
                    <a:pt x="924585" y="50441"/>
                    <a:pt x="924585" y="68648"/>
                  </a:cubicBezTo>
                  <a:lnTo>
                    <a:pt x="924585" y="364735"/>
                  </a:lnTo>
                  <a:cubicBezTo>
                    <a:pt x="924585" y="402648"/>
                    <a:pt x="893850" y="433383"/>
                    <a:pt x="855937" y="433383"/>
                  </a:cubicBezTo>
                  <a:lnTo>
                    <a:pt x="68648" y="433383"/>
                  </a:lnTo>
                  <a:cubicBezTo>
                    <a:pt x="50441" y="433383"/>
                    <a:pt x="32980" y="426150"/>
                    <a:pt x="20106" y="413276"/>
                  </a:cubicBezTo>
                  <a:cubicBezTo>
                    <a:pt x="7233" y="400402"/>
                    <a:pt x="0" y="382941"/>
                    <a:pt x="0" y="364735"/>
                  </a:cubicBezTo>
                  <a:lnTo>
                    <a:pt x="0" y="68648"/>
                  </a:lnTo>
                  <a:cubicBezTo>
                    <a:pt x="0" y="50441"/>
                    <a:pt x="7233" y="32980"/>
                    <a:pt x="20106" y="20106"/>
                  </a:cubicBezTo>
                  <a:cubicBezTo>
                    <a:pt x="32980" y="7233"/>
                    <a:pt x="50441" y="0"/>
                    <a:pt x="68648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924585" cy="45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280229" y="6050843"/>
            <a:ext cx="700509" cy="525382"/>
          </a:xfrm>
          <a:custGeom>
            <a:avLst/>
            <a:gdLst/>
            <a:ahLst/>
            <a:cxnLst/>
            <a:rect r="r" b="b" t="t" l="l"/>
            <a:pathLst>
              <a:path h="525382" w="700509">
                <a:moveTo>
                  <a:pt x="0" y="0"/>
                </a:moveTo>
                <a:lnTo>
                  <a:pt x="700509" y="0"/>
                </a:lnTo>
                <a:lnTo>
                  <a:pt x="700509" y="525382"/>
                </a:lnTo>
                <a:lnTo>
                  <a:pt x="0" y="52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05089" y="8370550"/>
            <a:ext cx="9293907" cy="1512951"/>
            <a:chOff x="0" y="0"/>
            <a:chExt cx="1912327" cy="3113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2327" cy="311307"/>
            </a:xfrm>
            <a:custGeom>
              <a:avLst/>
              <a:gdLst/>
              <a:ahLst/>
              <a:cxnLst/>
              <a:rect r="r" b="b" t="t" l="l"/>
              <a:pathLst>
                <a:path h="311307" w="1912327">
                  <a:moveTo>
                    <a:pt x="33190" y="0"/>
                  </a:moveTo>
                  <a:lnTo>
                    <a:pt x="1879136" y="0"/>
                  </a:lnTo>
                  <a:cubicBezTo>
                    <a:pt x="1887939" y="0"/>
                    <a:pt x="1896381" y="3497"/>
                    <a:pt x="1902606" y="9721"/>
                  </a:cubicBezTo>
                  <a:cubicBezTo>
                    <a:pt x="1908830" y="15946"/>
                    <a:pt x="1912327" y="24388"/>
                    <a:pt x="1912327" y="33190"/>
                  </a:cubicBezTo>
                  <a:lnTo>
                    <a:pt x="1912327" y="278117"/>
                  </a:lnTo>
                  <a:cubicBezTo>
                    <a:pt x="1912327" y="286919"/>
                    <a:pt x="1908830" y="295361"/>
                    <a:pt x="1902606" y="301586"/>
                  </a:cubicBezTo>
                  <a:cubicBezTo>
                    <a:pt x="1896381" y="307810"/>
                    <a:pt x="1887939" y="311307"/>
                    <a:pt x="1879136" y="311307"/>
                  </a:cubicBezTo>
                  <a:lnTo>
                    <a:pt x="33190" y="311307"/>
                  </a:lnTo>
                  <a:cubicBezTo>
                    <a:pt x="14860" y="311307"/>
                    <a:pt x="0" y="296447"/>
                    <a:pt x="0" y="278117"/>
                  </a:cubicBezTo>
                  <a:lnTo>
                    <a:pt x="0" y="33190"/>
                  </a:lnTo>
                  <a:cubicBezTo>
                    <a:pt x="0" y="24388"/>
                    <a:pt x="3497" y="15946"/>
                    <a:pt x="9721" y="9721"/>
                  </a:cubicBezTo>
                  <a:cubicBezTo>
                    <a:pt x="15946" y="3497"/>
                    <a:pt x="24388" y="0"/>
                    <a:pt x="33190" y="0"/>
                  </a:cubicBezTo>
                  <a:close/>
                </a:path>
              </a:pathLst>
            </a:custGeom>
            <a:solidFill>
              <a:srgbClr val="F0ED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912327" cy="330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59272" y="1614734"/>
            <a:ext cx="988715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Version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1189" y="1614734"/>
            <a:ext cx="1675408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Architecture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10741" y="1614734"/>
            <a:ext cx="1249065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Total size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43610" y="1614734"/>
            <a:ext cx="1088529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F1-score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23509" y="1614734"/>
            <a:ext cx="943868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CO2 (g)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918" y="2692086"/>
            <a:ext cx="311249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2433" y="2692086"/>
            <a:ext cx="3577134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LogReg (40%) + SBERT (ext)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43610" y="2683085"/>
            <a:ext cx="790377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0.7259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37840" y="2692086"/>
            <a:ext cx="994866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24.1 MB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6139" y="189332"/>
            <a:ext cx="8985250" cy="76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4"/>
              </a:lnSpc>
              <a:spcBef>
                <a:spcPct val="0"/>
              </a:spcBef>
            </a:pPr>
            <a:r>
              <a:rPr lang="en-US" sz="4862" strike="noStrike" u="none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Performance Model Comparison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86587" y="2692086"/>
            <a:ext cx="1034752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0.0481 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00405" y="3463554"/>
            <a:ext cx="4796334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MiniLM-FT (92%)+ TF-IDF + XGBoost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4124" y="3427098"/>
            <a:ext cx="329505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37840" y="3427098"/>
            <a:ext cx="1021159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93.6 MB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43610" y="3463554"/>
            <a:ext cx="651570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~0.74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548512" y="3427098"/>
            <a:ext cx="710902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~1.3 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02041" y="4208744"/>
            <a:ext cx="5411887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TF-IDF + XGBoost (40%) + ChainClassifier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7852" y="4208744"/>
            <a:ext cx="328315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71562" y="4208744"/>
            <a:ext cx="1127423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19.23 MB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52408" y="4208744"/>
            <a:ext cx="1054497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0.0021 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28876" y="4208744"/>
            <a:ext cx="792063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0.7488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728469" y="5517877"/>
            <a:ext cx="2169220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Scoring Formula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922479" y="6080380"/>
            <a:ext cx="4910237" cy="65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6"/>
              </a:lnSpc>
              <a:spcBef>
                <a:spcPct val="0"/>
              </a:spcBef>
            </a:pPr>
            <a:r>
              <a:rPr lang="en-US" sz="206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Total Score = (Size Efficiency × 0.33)</a:t>
            </a:r>
          </a:p>
          <a:p>
            <a:pPr algn="ctr">
              <a:lnSpc>
                <a:spcPts val="2608"/>
              </a:lnSpc>
              <a:spcBef>
                <a:spcPct val="0"/>
              </a:spcBef>
            </a:pPr>
            <a:r>
              <a:rPr lang="en-US" sz="206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+ (F1 Score × 0.33) + (CO2 Efficiency × 0.33)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670133" y="6939824"/>
            <a:ext cx="1927820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Size Efficiency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728469" y="7884991"/>
            <a:ext cx="1080790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F1 Score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28469" y="8868417"/>
            <a:ext cx="1937544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CO2 Efficiency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670133" y="7393839"/>
            <a:ext cx="3405287" cy="32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202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Smaller model = Higher Score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670133" y="8399284"/>
            <a:ext cx="2896592" cy="32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1"/>
              </a:lnSpc>
              <a:spcBef>
                <a:spcPct val="0"/>
              </a:spcBef>
            </a:pPr>
            <a:r>
              <a:rPr lang="en-US" sz="2025" strike="noStrike" u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Higher = Better Accuracy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670133" y="9325560"/>
            <a:ext cx="3670201" cy="32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1"/>
              </a:lnSpc>
              <a:spcBef>
                <a:spcPct val="0"/>
              </a:spcBef>
            </a:pPr>
            <a:r>
              <a:rPr lang="en-US" sz="2025" strike="noStrike" u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Lower emissions = Higher Score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344426" y="1614734"/>
            <a:ext cx="1468140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Total Score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160574" y="5517877"/>
            <a:ext cx="1330523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[0..1] Scale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517116" y="4185753"/>
            <a:ext cx="530027" cy="4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25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0.91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536960" y="2682561"/>
            <a:ext cx="541536" cy="4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25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0.47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12205" y="3480961"/>
            <a:ext cx="589657" cy="40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25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0.30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24563" y="5223620"/>
            <a:ext cx="2501305" cy="51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2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Key Mentions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72009" y="6118300"/>
            <a:ext cx="1707852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Smallest size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30473" y="6622163"/>
            <a:ext cx="3131641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19.23</a:t>
            </a: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MB vs 93.6 MB (V2)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14214" y="7082483"/>
            <a:ext cx="2034084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-80% reduction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008929" y="6089905"/>
            <a:ext cx="1515368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Lowest CO₂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606795" y="7082483"/>
            <a:ext cx="2212082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-99.8% reduction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651046" y="6622163"/>
            <a:ext cx="2593479" cy="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0.0021 g vs 1.3 g (V2)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05586" y="8858892"/>
            <a:ext cx="7746355" cy="43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Our mod</a:t>
            </a:r>
            <a:r>
              <a:rPr lang="en-US" sz="27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el is </a:t>
            </a:r>
            <a:r>
              <a:rPr lang="en-US" sz="27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accurate</a:t>
            </a:r>
            <a:r>
              <a:rPr lang="en-US" sz="27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, </a:t>
            </a:r>
            <a:r>
              <a:rPr lang="en-US" sz="27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lightweight </a:t>
            </a:r>
            <a:r>
              <a:rPr lang="en-US" sz="27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and </a:t>
            </a:r>
            <a:r>
              <a:rPr lang="en-US" sz="27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sustainable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1197178"/>
            <a:ext cx="9445523" cy="180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Impact on L'Oréal's Bottom 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3082528"/>
            <a:ext cx="4728867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Business Impact &amp; Scalability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8" y="3979221"/>
            <a:ext cx="9445523" cy="5081883"/>
            <a:chOff x="0" y="0"/>
            <a:chExt cx="12594031" cy="67758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82" cy="6775958"/>
            </a:xfrm>
            <a:custGeom>
              <a:avLst/>
              <a:gdLst/>
              <a:ahLst/>
              <a:cxnLst/>
              <a:rect r="r" b="b" t="t" l="l"/>
              <a:pathLst>
                <a:path h="677595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6719188"/>
                  </a:lnTo>
                  <a:cubicBezTo>
                    <a:pt x="12594082" y="6750558"/>
                    <a:pt x="12568682" y="6775958"/>
                    <a:pt x="12537313" y="6775958"/>
                  </a:cubicBezTo>
                  <a:lnTo>
                    <a:pt x="56769" y="6775958"/>
                  </a:lnTo>
                  <a:cubicBezTo>
                    <a:pt x="25400" y="6775958"/>
                    <a:pt x="0" y="6750558"/>
                    <a:pt x="0" y="6719188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850238" y="3979221"/>
            <a:ext cx="4722762" cy="2994574"/>
            <a:chOff x="0" y="0"/>
            <a:chExt cx="6297016" cy="39927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96914" cy="3992753"/>
            </a:xfrm>
            <a:custGeom>
              <a:avLst/>
              <a:gdLst/>
              <a:ahLst/>
              <a:cxnLst/>
              <a:rect r="r" b="b" t="t" l="l"/>
              <a:pathLst>
                <a:path h="3992753" w="629691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240272" y="0"/>
                  </a:lnTo>
                  <a:cubicBezTo>
                    <a:pt x="6271641" y="0"/>
                    <a:pt x="6296914" y="25400"/>
                    <a:pt x="6296914" y="56642"/>
                  </a:cubicBezTo>
                  <a:lnTo>
                    <a:pt x="6296914" y="3936111"/>
                  </a:lnTo>
                  <a:cubicBezTo>
                    <a:pt x="6296914" y="3967480"/>
                    <a:pt x="6271514" y="3992753"/>
                    <a:pt x="6240272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0EDE6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33759" y="4234158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Increased Conversion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3759" y="4790037"/>
            <a:ext cx="4155729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Reduces customer hesitation with instant "Scientific Validation" of product benefits.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73000" y="3979221"/>
            <a:ext cx="4722762" cy="2994574"/>
            <a:chOff x="0" y="0"/>
            <a:chExt cx="6297016" cy="39927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97041" cy="3992753"/>
            </a:xfrm>
            <a:custGeom>
              <a:avLst/>
              <a:gdLst/>
              <a:ahLst/>
              <a:cxnLst/>
              <a:rect r="r" b="b" t="t" l="l"/>
              <a:pathLst>
                <a:path h="3992753" w="6297041">
                  <a:moveTo>
                    <a:pt x="0" y="0"/>
                  </a:moveTo>
                  <a:lnTo>
                    <a:pt x="6297041" y="0"/>
                  </a:lnTo>
                  <a:lnTo>
                    <a:pt x="6297041" y="3992753"/>
                  </a:lnTo>
                  <a:lnTo>
                    <a:pt x="0" y="3992753"/>
                  </a:lnTo>
                  <a:close/>
                </a:path>
              </a:pathLst>
            </a:custGeom>
            <a:solidFill>
              <a:srgbClr val="F0EDE6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573000" y="3979221"/>
            <a:ext cx="38100" cy="2994574"/>
            <a:chOff x="0" y="0"/>
            <a:chExt cx="50800" cy="39927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" cy="3992753"/>
            </a:xfrm>
            <a:custGeom>
              <a:avLst/>
              <a:gdLst/>
              <a:ahLst/>
              <a:cxnLst/>
              <a:rect r="r" b="b" t="t" l="l"/>
              <a:pathLst>
                <a:path h="399275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3967353"/>
                  </a:lnTo>
                  <a:cubicBezTo>
                    <a:pt x="50800" y="3981323"/>
                    <a:pt x="39370" y="3992753"/>
                    <a:pt x="25400" y="3992753"/>
                  </a:cubicBezTo>
                  <a:cubicBezTo>
                    <a:pt x="11430" y="3992753"/>
                    <a:pt x="0" y="3981323"/>
                    <a:pt x="0" y="3967353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856521" y="4234158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Scalability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56521" y="4790037"/>
            <a:ext cx="4155729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Lightweight model can deploy in lower cost infrastructure while remaining accurate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50238" y="6973786"/>
            <a:ext cx="9445523" cy="2087318"/>
            <a:chOff x="0" y="0"/>
            <a:chExt cx="12594031" cy="2783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850238" y="6973786"/>
            <a:ext cx="9445523" cy="38100"/>
            <a:chOff x="0" y="0"/>
            <a:chExt cx="12594031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4082" cy="50800"/>
            </a:xfrm>
            <a:custGeom>
              <a:avLst/>
              <a:gdLst/>
              <a:ahLst/>
              <a:cxnLst/>
              <a:rect r="r" b="b" t="t" l="l"/>
              <a:pathLst>
                <a:path h="50800" w="12594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68682" y="0"/>
                  </a:lnTo>
                  <a:cubicBezTo>
                    <a:pt x="12582651" y="0"/>
                    <a:pt x="12594082" y="11430"/>
                    <a:pt x="12594082" y="25400"/>
                  </a:cubicBezTo>
                  <a:cubicBezTo>
                    <a:pt x="12594082" y="39370"/>
                    <a:pt x="12582651" y="50800"/>
                    <a:pt x="12568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8133759" y="7228732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Enhanced Trust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33759" y="7784602"/>
            <a:ext cx="8878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Transparency in AI results fosters deeper brand loyalty and customer confidence.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0648" y="885673"/>
            <a:ext cx="7270252" cy="86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Ready for the Real World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0648" y="1841449"/>
            <a:ext cx="4475112" cy="43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Live Demo &amp; Future Roadmap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648" y="2580380"/>
            <a:ext cx="9588703" cy="9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L'Oréal Skincare Optimizer is fully functional and poised for immediate integration and future expansion.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648" y="4038152"/>
            <a:ext cx="3946027" cy="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0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Live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648" y="4737049"/>
            <a:ext cx="4473473" cy="9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Fully functional Streamlit Web App running today.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648" y="5670794"/>
            <a:ext cx="4473473" cy="9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Experience real-time product analysis and recommendations.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45403" y="4038152"/>
            <a:ext cx="3946027" cy="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0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Roadmap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5403" y="4737049"/>
            <a:ext cx="4473473" cy="81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Phase 1:</a:t>
            </a:r>
            <a:r>
              <a:rPr lang="en-US" sz="2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Deploy to Product Detail Pages (PDP).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5403" y="5670794"/>
            <a:ext cx="4473473" cy="9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Phase 2:</a:t>
            </a:r>
            <a:r>
              <a:rPr lang="en-US" sz="2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Integrate with L'Oréal's "Skin Genius" diagnostic tool.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648" y="7046709"/>
            <a:ext cx="9588703" cy="230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4"/>
              </a:lnSpc>
            </a:pPr>
            <a:r>
              <a:rPr lang="en-US" sz="7124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"High Accuracy. Low Carbon. Better Skin."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369142" y="345736"/>
            <a:ext cx="9595528" cy="9595528"/>
          </a:xfrm>
          <a:custGeom>
            <a:avLst/>
            <a:gdLst/>
            <a:ahLst/>
            <a:cxnLst/>
            <a:rect r="r" b="b" t="t" l="l"/>
            <a:pathLst>
              <a:path h="9595528" w="9595528">
                <a:moveTo>
                  <a:pt x="0" y="0"/>
                </a:moveTo>
                <a:lnTo>
                  <a:pt x="9595528" y="0"/>
                </a:lnTo>
                <a:lnTo>
                  <a:pt x="9595528" y="9595528"/>
                </a:lnTo>
                <a:lnTo>
                  <a:pt x="0" y="9595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03543"/>
            <a:ext cx="4794945" cy="111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70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LIVE DEMO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68393"/>
            <a:ext cx="5008186" cy="50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1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Scan  the QR code to try 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674" y="7812519"/>
            <a:ext cx="5070455" cy="115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1"/>
              </a:lnSpc>
            </a:pPr>
            <a:r>
              <a:rPr lang="en-US" sz="7337">
                <a:solidFill>
                  <a:srgbClr val="233E32"/>
                </a:solidFill>
                <a:latin typeface="Alice Bold"/>
                <a:ea typeface="Alice Bold"/>
                <a:cs typeface="Alice Bold"/>
                <a:sym typeface="Alice Bold"/>
              </a:rPr>
              <a:t>Thank you...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44739"/>
            <a:ext cx="3275273" cy="50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162" u="sng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  <a:hlinkClick r:id="rId4" tooltip="https://skin-optimizer.streamlit.app"/>
              </a:rPr>
              <a:t>Click here!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1408"/>
            <a:ext cx="5505891" cy="282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2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paste this ...</a:t>
            </a:r>
          </a:p>
          <a:p>
            <a:pPr algn="l">
              <a:lnSpc>
                <a:spcPts val="2821"/>
              </a:lnSpc>
            </a:pPr>
            <a:r>
              <a:rPr lang="en-US" sz="22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“L'Oréal Paris Hydra Genius Daily Liquid Care. A lightweight moisturizer formulated with Aloe Water and 3 types of Hyaluronic Acid. Instantly refreshes and locks in moisture for 72 hours. Specifically designed for normal to dry skin to restore hydration and comfort”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3"/>
          </a:xfrm>
          <a:custGeom>
            <a:avLst/>
            <a:gdLst/>
            <a:ahLst/>
            <a:cxnLst/>
            <a:rect r="r" b="b" t="t" l="l"/>
            <a:pathLst>
              <a:path h="3544043" w="18288000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4347715"/>
            <a:ext cx="11104959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The "Analysis Paralysis" in Skincare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01738"/>
            <a:ext cx="1630352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Modern skincare products are defined by complex chemical ingredients (Retinol, BHA, Peptides), not just vague categories like "for dry skin." This shift has left consumers feeling overwhelmed.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6913664"/>
            <a:ext cx="5245446" cy="2540946"/>
            <a:chOff x="0" y="0"/>
            <a:chExt cx="6993928" cy="33879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4017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275759" y="716860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Ingredient Overload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5759" y="7724480"/>
            <a:ext cx="46784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70% of consumers feel overwhelmed by ingredient labels.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21206" y="6913664"/>
            <a:ext cx="5245446" cy="2540946"/>
            <a:chOff x="0" y="0"/>
            <a:chExt cx="6993928" cy="3387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94017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804717" y="716860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Matching Mismatch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4717" y="7724480"/>
            <a:ext cx="46784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Struggling to match products to their specific biological needs.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0163" y="6913664"/>
            <a:ext cx="5245446" cy="2540946"/>
            <a:chOff x="0" y="0"/>
            <a:chExt cx="6993928" cy="33879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4017" cy="3387979"/>
            </a:xfrm>
            <a:custGeom>
              <a:avLst/>
              <a:gdLst/>
              <a:ahLst/>
              <a:cxnLst/>
              <a:rect r="r" b="b" t="t" l="l"/>
              <a:pathLst>
                <a:path h="3387979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333684" y="716860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Confusing Marketing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3684" y="7724480"/>
            <a:ext cx="467841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Consumers seek dermatological precision but encounter ambiguous marketing.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922134"/>
            <a:ext cx="12484151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Our Solution: The Intelligent Optimizer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317994"/>
            <a:ext cx="1630352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Introducing an AI inference engine that instantly parses product descriptions, translating complex chemistry into clear, actionable insights for consumers.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6772" y="4072680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Acne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8116643" y="5069529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904" t="0" r="-3690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97033" y="3846309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Oily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 descr="preencoded.png"/>
          <p:cNvSpPr/>
          <p:nvPr/>
        </p:nvSpPr>
        <p:spPr>
          <a:xfrm flipH="false" flipV="false" rot="0">
            <a:off x="9377515" y="4879477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6"/>
                </a:lnTo>
                <a:lnTo>
                  <a:pt x="0" y="398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572" r="0" b="-2857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7033" y="537909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Dry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 descr="preencoded.png"/>
          <p:cNvSpPr/>
          <p:nvPr/>
        </p:nvSpPr>
        <p:spPr>
          <a:xfrm flipH="false" flipV="false" rot="0">
            <a:off x="10312156" y="5746699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6" y="0"/>
                </a:lnTo>
                <a:lnTo>
                  <a:pt x="398706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5953" t="0" r="-595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997033" y="7086448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Sensitivity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 descr="preencoded.png"/>
          <p:cNvSpPr/>
          <p:nvPr/>
        </p:nvSpPr>
        <p:spPr>
          <a:xfrm flipH="false" flipV="false" rot="0">
            <a:off x="10216906" y="7018134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6" y="0"/>
                </a:lnTo>
                <a:lnTo>
                  <a:pt x="398706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997033" y="8619382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Radiance</a:t>
            </a:r>
          </a:p>
        </p:txBody>
      </p:sp>
      <p:sp>
        <p:nvSpPr>
          <p:cNvPr name="Freeform 21" id="21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 descr="preencoded.png"/>
          <p:cNvSpPr/>
          <p:nvPr/>
        </p:nvSpPr>
        <p:spPr>
          <a:xfrm flipH="false" flipV="false" rot="0">
            <a:off x="9163345" y="7736529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20239" r="0" b="-20236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46772" y="839301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Aging</a:t>
            </a:r>
          </a:p>
        </p:txBody>
      </p:sp>
      <p:sp>
        <p:nvSpPr>
          <p:cNvPr name="Freeform 24" id="24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 descr="preencoded.png"/>
          <p:cNvSpPr/>
          <p:nvPr/>
        </p:nvSpPr>
        <p:spPr>
          <a:xfrm flipH="false" flipV="false" rot="0">
            <a:off x="7945041" y="7360596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2381" t="0" r="-2381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94822" y="5467350"/>
            <a:ext cx="4896002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Core Value: Scientific Matching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8" y="6023219"/>
            <a:ext cx="5298577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Beyond simple search, our AI provides precise, science-backed product recommendations.</a:t>
            </a:r>
          </a:p>
        </p:txBody>
      </p:sp>
      <p:sp>
        <p:nvSpPr>
          <p:cNvPr name="Freeform 28" id="28" descr="preencoded.png"/>
          <p:cNvSpPr/>
          <p:nvPr/>
        </p:nvSpPr>
        <p:spPr>
          <a:xfrm flipH="false" flipV="false" rot="0">
            <a:off x="6290815" y="3629920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9" id="29" descr="preencoded.png"/>
          <p:cNvSpPr/>
          <p:nvPr/>
        </p:nvSpPr>
        <p:spPr>
          <a:xfrm flipH="false" flipV="false" rot="0">
            <a:off x="7479211" y="6173686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72619" t="0" r="-7261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285580"/>
            <a:ext cx="9713709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Smarter, Not Harder (XGBoost)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284962"/>
            <a:ext cx="6409877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Technical Architecture: Classifier Chains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095920"/>
            <a:ext cx="1630352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We engineered an innovative solution using XGBoost wrapped in a Classifier Chain to leverage correlations between skin conditions, mimicking complex deep learning without the environmental cost.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92323" y="465400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XGBoost Foundation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209880"/>
            <a:ext cx="54441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Powerful, efficient gradient boosting framework.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861572" y="4407846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6" y="0"/>
                </a:lnTo>
                <a:lnTo>
                  <a:pt x="4564856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236171" y="4782445"/>
            <a:ext cx="708717" cy="708717"/>
            <a:chOff x="0" y="0"/>
            <a:chExt cx="944956" cy="9449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7430986" y="4977260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5"/>
                </a:lnTo>
                <a:lnTo>
                  <a:pt x="0" y="31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69" t="0" r="-147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51634" y="4654001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Classifier Chain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51634" y="5209880"/>
            <a:ext cx="54441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Outputs of one classifier inform the next, capturing context.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6861572" y="4407846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6" y="0"/>
                </a:lnTo>
                <a:lnTo>
                  <a:pt x="4564856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342959" y="4782445"/>
            <a:ext cx="708717" cy="708717"/>
            <a:chOff x="0" y="0"/>
            <a:chExt cx="944956" cy="9449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0537774" y="4977260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5"/>
                </a:lnTo>
                <a:lnTo>
                  <a:pt x="0" y="318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69" r="0" b="-147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851634" y="7148960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Correlated Logic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51634" y="7704830"/>
            <a:ext cx="54441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If "Oily Skin" is detected, it boosts the probability of "Acne" detection.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6861572" y="4407846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6" y="0"/>
                </a:lnTo>
                <a:lnTo>
                  <a:pt x="4564856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342959" y="7889234"/>
            <a:ext cx="708717" cy="708717"/>
            <a:chOff x="0" y="0"/>
            <a:chExt cx="944956" cy="9449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10537774" y="8084048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6177" r="0" b="-16177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892323" y="7148960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Green AI Advantage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7704830"/>
            <a:ext cx="54441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Achieves Transformer-like context with only 1% of the energy.</a:t>
            </a:r>
          </a:p>
        </p:txBody>
      </p:sp>
      <p:sp>
        <p:nvSpPr>
          <p:cNvPr name="Freeform 29" id="29" descr="preencoded.png"/>
          <p:cNvSpPr/>
          <p:nvPr/>
        </p:nvSpPr>
        <p:spPr>
          <a:xfrm flipH="false" flipV="false" rot="0">
            <a:off x="6861572" y="4407846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6" y="0"/>
                </a:lnTo>
                <a:lnTo>
                  <a:pt x="4564856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236171" y="7889234"/>
            <a:ext cx="708717" cy="708717"/>
            <a:chOff x="0" y="0"/>
            <a:chExt cx="944956" cy="9449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7430986" y="8084048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25000" r="0" b="-2500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51132"/>
            <a:ext cx="10279266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Why We Rejected Deep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750514"/>
            <a:ext cx="6123232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Model Evolution: The Pivot to Green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561482"/>
            <a:ext cx="16303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journey involved exploring various models, ultimately prioritizing both accuracy and environmental responsibility.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709397" y="3419770"/>
            <a:ext cx="2717159" cy="1633690"/>
            <a:chOff x="0" y="0"/>
            <a:chExt cx="3622878" cy="21782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4868618" y="4037114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61" t="0" r="-47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10067" y="3674716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Attempt 1: FastText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10067" y="4230586"/>
            <a:ext cx="7637116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Too simplistic, missed nuanced correlations. Recall &lt; 40%.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68230" y="5034410"/>
            <a:ext cx="10585847" cy="19050"/>
            <a:chOff x="0" y="0"/>
            <a:chExt cx="14114462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350741" y="5195145"/>
            <a:ext cx="5434460" cy="2087318"/>
            <a:chOff x="0" y="0"/>
            <a:chExt cx="7245947" cy="2783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5985" cy="2783078"/>
            </a:xfrm>
            <a:custGeom>
              <a:avLst/>
              <a:gdLst/>
              <a:ahLst/>
              <a:cxnLst/>
              <a:rect r="r" b="b" t="t" l="l"/>
              <a:pathLst>
                <a:path h="2783078" w="724598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189216" y="0"/>
                  </a:lnTo>
                  <a:cubicBezTo>
                    <a:pt x="7220585" y="0"/>
                    <a:pt x="7245985" y="25400"/>
                    <a:pt x="7245985" y="56769"/>
                  </a:cubicBezTo>
                  <a:lnTo>
                    <a:pt x="7245985" y="2726309"/>
                  </a:lnTo>
                  <a:cubicBezTo>
                    <a:pt x="7245985" y="2757678"/>
                    <a:pt x="7220585" y="2783078"/>
                    <a:pt x="7189216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4868618" y="6039298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81" t="0" r="-238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68713" y="5450091"/>
            <a:ext cx="4825305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Attempt 2: BERT Transformers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68713" y="6005960"/>
            <a:ext cx="89435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Highly accurate, but incurred massive carbon footprint and slow inference (5s/product).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26886" y="7263403"/>
            <a:ext cx="9227191" cy="19050"/>
            <a:chOff x="0" y="0"/>
            <a:chExt cx="12302922" cy="25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02871" cy="25400"/>
            </a:xfrm>
            <a:custGeom>
              <a:avLst/>
              <a:gdLst/>
              <a:ahLst/>
              <a:cxnLst/>
              <a:rect r="r" b="b" t="t" l="l"/>
              <a:pathLst>
                <a:path h="25400" w="1230287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290171" y="0"/>
                  </a:lnTo>
                  <a:cubicBezTo>
                    <a:pt x="12297156" y="0"/>
                    <a:pt x="12302871" y="5715"/>
                    <a:pt x="12302871" y="12700"/>
                  </a:cubicBezTo>
                  <a:cubicBezTo>
                    <a:pt x="12302871" y="19685"/>
                    <a:pt x="12297156" y="25400"/>
                    <a:pt x="1229017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92238" y="7424147"/>
            <a:ext cx="8151762" cy="2087318"/>
            <a:chOff x="0" y="0"/>
            <a:chExt cx="10869016" cy="27830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69168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86916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812399" y="0"/>
                  </a:lnTo>
                  <a:cubicBezTo>
                    <a:pt x="10843768" y="0"/>
                    <a:pt x="10869168" y="25400"/>
                    <a:pt x="10869168" y="56769"/>
                  </a:cubicBezTo>
                  <a:lnTo>
                    <a:pt x="10869168" y="2726309"/>
                  </a:lnTo>
                  <a:cubicBezTo>
                    <a:pt x="10869168" y="2757678"/>
                    <a:pt x="10843768" y="2783078"/>
                    <a:pt x="1081239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4868761" y="8268291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1429" r="0" b="-2142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27521" y="7679084"/>
            <a:ext cx="3544043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The Decision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7521" y="8234953"/>
            <a:ext cx="7584729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Prioritizing sustainability: high accuracy without the GPU cost.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5419" y="1502121"/>
            <a:ext cx="7557935" cy="72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Engineering High-Quality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419" y="2475462"/>
            <a:ext cx="9899152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initial raw data was plagued with noise, including packaging sizes and irrelevant measurements, hindering model accuracy.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765419" y="3497761"/>
            <a:ext cx="1093584" cy="1312221"/>
          </a:xfrm>
          <a:custGeom>
            <a:avLst/>
            <a:gdLst/>
            <a:ahLst/>
            <a:cxnLst/>
            <a:rect r="r" b="b" t="t" l="l"/>
            <a:pathLst>
              <a:path h="1312221" w="1093584">
                <a:moveTo>
                  <a:pt x="0" y="0"/>
                </a:moveTo>
                <a:lnTo>
                  <a:pt x="1093585" y="0"/>
                </a:lnTo>
                <a:lnTo>
                  <a:pt x="1093585" y="1312221"/>
                </a:lnTo>
                <a:lnTo>
                  <a:pt x="0" y="131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" r="0" b="-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77641" y="3697338"/>
            <a:ext cx="27339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The Challenge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7641" y="4113009"/>
            <a:ext cx="8586940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Noisy data from product descriptions, including volume and weight units.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65419" y="4809973"/>
            <a:ext cx="1093584" cy="1312221"/>
          </a:xfrm>
          <a:custGeom>
            <a:avLst/>
            <a:gdLst/>
            <a:ahLst/>
            <a:cxnLst/>
            <a:rect r="r" b="b" t="t" l="l"/>
            <a:pathLst>
              <a:path h="1312221" w="1093584">
                <a:moveTo>
                  <a:pt x="0" y="0"/>
                </a:moveTo>
                <a:lnTo>
                  <a:pt x="1093585" y="0"/>
                </a:lnTo>
                <a:lnTo>
                  <a:pt x="1093585" y="1312221"/>
                </a:lnTo>
                <a:lnTo>
                  <a:pt x="0" y="1312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" r="0" b="-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77641" y="5009559"/>
            <a:ext cx="27339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Regex Filters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7641" y="5425230"/>
            <a:ext cx="8586940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Automated removal of all measurements and packaging terms.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65419" y="6122194"/>
            <a:ext cx="1093584" cy="1312221"/>
          </a:xfrm>
          <a:custGeom>
            <a:avLst/>
            <a:gdLst/>
            <a:ahLst/>
            <a:cxnLst/>
            <a:rect r="r" b="b" t="t" l="l"/>
            <a:pathLst>
              <a:path h="1312221" w="1093584">
                <a:moveTo>
                  <a:pt x="0" y="0"/>
                </a:moveTo>
                <a:lnTo>
                  <a:pt x="1093585" y="0"/>
                </a:lnTo>
                <a:lnTo>
                  <a:pt x="1093585" y="1312221"/>
                </a:lnTo>
                <a:lnTo>
                  <a:pt x="0" y="1312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" r="0" b="-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77641" y="6321771"/>
            <a:ext cx="27339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Normalization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7641" y="6737452"/>
            <a:ext cx="8586940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NLTK Lemmatization to standardize variations (e.g., "hydrating" → "hydrate").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765419" y="7434415"/>
            <a:ext cx="1093584" cy="1312221"/>
          </a:xfrm>
          <a:custGeom>
            <a:avLst/>
            <a:gdLst/>
            <a:ahLst/>
            <a:cxnLst/>
            <a:rect r="r" b="b" t="t" l="l"/>
            <a:pathLst>
              <a:path h="1312221" w="1093584">
                <a:moveTo>
                  <a:pt x="0" y="0"/>
                </a:moveTo>
                <a:lnTo>
                  <a:pt x="1093585" y="0"/>
                </a:lnTo>
                <a:lnTo>
                  <a:pt x="1093585" y="1312221"/>
                </a:lnTo>
                <a:lnTo>
                  <a:pt x="0" y="131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" r="0" b="-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7641" y="7633992"/>
            <a:ext cx="27339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Outcome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77641" y="8049663"/>
            <a:ext cx="8586940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Reduced vocabulary size by 40%, focusing on meaningful terms.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45632" y="3587501"/>
            <a:ext cx="5645785" cy="1641767"/>
            <a:chOff x="0" y="0"/>
            <a:chExt cx="924585" cy="26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4585" cy="268865"/>
            </a:xfrm>
            <a:custGeom>
              <a:avLst/>
              <a:gdLst/>
              <a:ahLst/>
              <a:cxnLst/>
              <a:rect r="r" b="b" t="t" l="l"/>
              <a:pathLst>
                <a:path h="268865" w="924585">
                  <a:moveTo>
                    <a:pt x="54637" y="0"/>
                  </a:moveTo>
                  <a:lnTo>
                    <a:pt x="869948" y="0"/>
                  </a:lnTo>
                  <a:cubicBezTo>
                    <a:pt x="884439" y="0"/>
                    <a:pt x="898336" y="5756"/>
                    <a:pt x="908582" y="16003"/>
                  </a:cubicBezTo>
                  <a:cubicBezTo>
                    <a:pt x="918829" y="26249"/>
                    <a:pt x="924585" y="40146"/>
                    <a:pt x="924585" y="54637"/>
                  </a:cubicBezTo>
                  <a:lnTo>
                    <a:pt x="924585" y="214228"/>
                  </a:lnTo>
                  <a:cubicBezTo>
                    <a:pt x="924585" y="244403"/>
                    <a:pt x="900123" y="268865"/>
                    <a:pt x="869948" y="268865"/>
                  </a:cubicBezTo>
                  <a:lnTo>
                    <a:pt x="54637" y="268865"/>
                  </a:lnTo>
                  <a:cubicBezTo>
                    <a:pt x="24462" y="268865"/>
                    <a:pt x="0" y="244403"/>
                    <a:pt x="0" y="214228"/>
                  </a:cubicBezTo>
                  <a:lnTo>
                    <a:pt x="0" y="54637"/>
                  </a:lnTo>
                  <a:cubicBezTo>
                    <a:pt x="0" y="24462"/>
                    <a:pt x="24462" y="0"/>
                    <a:pt x="54637" y="0"/>
                  </a:cubicBezTo>
                  <a:close/>
                </a:path>
              </a:pathLst>
            </a:custGeom>
            <a:solidFill>
              <a:srgbClr val="FCFBF8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924585" cy="28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Eminence Cleanser 2 Oz Clear Skin Probiotic Masque (Acne Prone Skin) 2239 For Women Clear Skin Probiotic Masque (Acne Prone Skin) --60ml/2oz - 226601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45632" y="6988673"/>
            <a:ext cx="3797051" cy="1641767"/>
            <a:chOff x="0" y="0"/>
            <a:chExt cx="621826" cy="26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826" cy="268865"/>
            </a:xfrm>
            <a:custGeom>
              <a:avLst/>
              <a:gdLst/>
              <a:ahLst/>
              <a:cxnLst/>
              <a:rect r="r" b="b" t="t" l="l"/>
              <a:pathLst>
                <a:path h="268865" w="621826">
                  <a:moveTo>
                    <a:pt x="81239" y="0"/>
                  </a:moveTo>
                  <a:lnTo>
                    <a:pt x="540587" y="0"/>
                  </a:lnTo>
                  <a:cubicBezTo>
                    <a:pt x="562133" y="0"/>
                    <a:pt x="582797" y="8559"/>
                    <a:pt x="598032" y="23794"/>
                  </a:cubicBezTo>
                  <a:cubicBezTo>
                    <a:pt x="613267" y="39029"/>
                    <a:pt x="621826" y="59693"/>
                    <a:pt x="621826" y="81239"/>
                  </a:cubicBezTo>
                  <a:lnTo>
                    <a:pt x="621826" y="187626"/>
                  </a:lnTo>
                  <a:cubicBezTo>
                    <a:pt x="621826" y="209172"/>
                    <a:pt x="613267" y="229835"/>
                    <a:pt x="598032" y="245071"/>
                  </a:cubicBezTo>
                  <a:cubicBezTo>
                    <a:pt x="582797" y="260306"/>
                    <a:pt x="562133" y="268865"/>
                    <a:pt x="540587" y="268865"/>
                  </a:cubicBezTo>
                  <a:lnTo>
                    <a:pt x="81239" y="268865"/>
                  </a:lnTo>
                  <a:cubicBezTo>
                    <a:pt x="59693" y="268865"/>
                    <a:pt x="39029" y="260306"/>
                    <a:pt x="23794" y="245071"/>
                  </a:cubicBezTo>
                  <a:cubicBezTo>
                    <a:pt x="8559" y="229835"/>
                    <a:pt x="0" y="209172"/>
                    <a:pt x="0" y="187626"/>
                  </a:cubicBezTo>
                  <a:lnTo>
                    <a:pt x="0" y="81239"/>
                  </a:lnTo>
                  <a:cubicBezTo>
                    <a:pt x="0" y="59693"/>
                    <a:pt x="8559" y="39029"/>
                    <a:pt x="23794" y="23794"/>
                  </a:cubicBezTo>
                  <a:cubicBezTo>
                    <a:pt x="39029" y="8559"/>
                    <a:pt x="59693" y="0"/>
                    <a:pt x="81239" y="0"/>
                  </a:cubicBezTo>
                  <a:close/>
                </a:path>
              </a:pathLst>
            </a:custGeom>
            <a:solidFill>
              <a:srgbClr val="FCFBF8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621826" cy="28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eminence cleanser clear skin probiotic masque acne prone skin 2239 for women 226601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061758" y="6988673"/>
            <a:ext cx="1604040" cy="1622717"/>
            <a:chOff x="0" y="0"/>
            <a:chExt cx="263532" cy="2666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3532" cy="266601"/>
            </a:xfrm>
            <a:custGeom>
              <a:avLst/>
              <a:gdLst/>
              <a:ahLst/>
              <a:cxnLst/>
              <a:rect r="r" b="b" t="t" l="l"/>
              <a:pathLst>
                <a:path h="266601" w="263532">
                  <a:moveTo>
                    <a:pt x="131766" y="0"/>
                  </a:moveTo>
                  <a:lnTo>
                    <a:pt x="131766" y="0"/>
                  </a:lnTo>
                  <a:cubicBezTo>
                    <a:pt x="166713" y="0"/>
                    <a:pt x="200228" y="13882"/>
                    <a:pt x="224939" y="38593"/>
                  </a:cubicBezTo>
                  <a:cubicBezTo>
                    <a:pt x="249650" y="63304"/>
                    <a:pt x="263532" y="96820"/>
                    <a:pt x="263532" y="131766"/>
                  </a:cubicBezTo>
                  <a:lnTo>
                    <a:pt x="263532" y="134835"/>
                  </a:lnTo>
                  <a:cubicBezTo>
                    <a:pt x="263532" y="169781"/>
                    <a:pt x="249650" y="203296"/>
                    <a:pt x="224939" y="228007"/>
                  </a:cubicBezTo>
                  <a:cubicBezTo>
                    <a:pt x="200228" y="252718"/>
                    <a:pt x="166713" y="266601"/>
                    <a:pt x="131766" y="266601"/>
                  </a:cubicBezTo>
                  <a:lnTo>
                    <a:pt x="131766" y="266601"/>
                  </a:lnTo>
                  <a:cubicBezTo>
                    <a:pt x="96820" y="266601"/>
                    <a:pt x="63304" y="252718"/>
                    <a:pt x="38593" y="228007"/>
                  </a:cubicBezTo>
                  <a:cubicBezTo>
                    <a:pt x="13882" y="203296"/>
                    <a:pt x="0" y="169781"/>
                    <a:pt x="0" y="134835"/>
                  </a:cubicBezTo>
                  <a:lnTo>
                    <a:pt x="0" y="131766"/>
                  </a:lnTo>
                  <a:cubicBezTo>
                    <a:pt x="0" y="96820"/>
                    <a:pt x="13882" y="63304"/>
                    <a:pt x="38593" y="38593"/>
                  </a:cubicBezTo>
                  <a:cubicBezTo>
                    <a:pt x="63304" y="13882"/>
                    <a:pt x="96820" y="0"/>
                    <a:pt x="131766" y="0"/>
                  </a:cubicBezTo>
                  <a:close/>
                </a:path>
              </a:pathLst>
            </a:custGeom>
            <a:solidFill>
              <a:srgbClr val="FCFBF8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263532" cy="285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60ml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4455919" y="5628827"/>
            <a:ext cx="825211" cy="114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62"/>
              </a:lnSpc>
              <a:spcBef>
                <a:spcPct val="0"/>
              </a:spcBef>
            </a:pPr>
            <a:r>
              <a:rPr lang="en-US" sz="724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↓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63652" y="2212614"/>
          <a:ext cx="13062751" cy="7505700"/>
        </p:xfrm>
        <a:graphic>
          <a:graphicData uri="http://schemas.openxmlformats.org/drawingml/2006/table">
            <a:tbl>
              <a:tblPr/>
              <a:tblGrid>
                <a:gridCol w="7733814"/>
                <a:gridCol w="5328937"/>
              </a:tblGrid>
              <a:tr h="102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Brand &amp; ingredient extraction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no universal regex patterns found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201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Complete digit removal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lost critical information (SPF, concentrations)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02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Preserved meaningful punctuation (contractions)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1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224" strike="noStrike" u="none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reduced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02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Eliminated product codes with 3+ digits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reduced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02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Removed URLs, emails, phone numbers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reduced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02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Eliminated monetary expressions (currency + numbers)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reduced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  <a:tr h="1201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Weighted label dictionaries. Example: "male": ["for men", "men's", "aftershave", "shaving", "beard"]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14"/>
                        </a:lnSpc>
                        <a:defRPr/>
                      </a:pPr>
                      <a:r>
                        <a:rPr lang="en-US" sz="2224">
                          <a:solidFill>
                            <a:srgbClr val="000000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reduced 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DE6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37848" y="990600"/>
            <a:ext cx="10714360" cy="6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2"/>
              </a:lnSpc>
            </a:pPr>
            <a:r>
              <a:rPr lang="en-US" sz="42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Strate</a:t>
            </a:r>
            <a:r>
              <a:rPr lang="en-US" sz="42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gies Considered But Not Implemented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796385" y="2815018"/>
            <a:ext cx="4695230" cy="111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70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Final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6385" y="4876752"/>
            <a:ext cx="4779963" cy="50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1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XGBoost + Chain Classifier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9700" y="6455077"/>
            <a:ext cx="7048599" cy="37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6"/>
              </a:lnSpc>
            </a:pPr>
            <a:r>
              <a:rPr lang="en-US" sz="23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GPU - RTX 4060 8 gb VRAM / </a:t>
            </a:r>
            <a:r>
              <a:rPr lang="en-US" sz="2362" i="true">
                <a:solidFill>
                  <a:srgbClr val="233E32"/>
                </a:solidFill>
                <a:latin typeface="Alice Italics"/>
                <a:ea typeface="Alice Italics"/>
                <a:cs typeface="Alice Italics"/>
                <a:sym typeface="Alice Italics"/>
              </a:rPr>
              <a:t>CPU - AMD Ryzen 7840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550039" y="157163"/>
            <a:ext cx="528210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Model Workflow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40370" y="1548795"/>
            <a:ext cx="2717159" cy="1633690"/>
            <a:chOff x="0" y="0"/>
            <a:chExt cx="3622878" cy="2178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694336" y="1763352"/>
            <a:ext cx="3182045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Feature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517" y="2218170"/>
            <a:ext cx="8925322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Create features that give relevant informations for better predictions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2499" y="3326557"/>
            <a:ext cx="11736163" cy="21120"/>
            <a:chOff x="0" y="0"/>
            <a:chExt cx="14114462" cy="2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440370" y="3581730"/>
            <a:ext cx="2717159" cy="1633690"/>
            <a:chOff x="0" y="0"/>
            <a:chExt cx="3622878" cy="21782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94336" y="3566752"/>
            <a:ext cx="3182045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NLP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6517" y="4123311"/>
            <a:ext cx="2757091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Lemmatizer + TF-IDF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52499" y="5359491"/>
            <a:ext cx="11736163" cy="21120"/>
            <a:chOff x="0" y="0"/>
            <a:chExt cx="14114462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440370" y="5614664"/>
            <a:ext cx="2717159" cy="1633690"/>
            <a:chOff x="0" y="0"/>
            <a:chExt cx="3622878" cy="21782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694336" y="5651473"/>
            <a:ext cx="5953520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ML Model : XGBoost + ChainClassifier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6517" y="6205352"/>
            <a:ext cx="9844088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Same F1 score as </a:t>
            </a:r>
            <a:r>
              <a:rPr lang="en-US" sz="218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heavier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and more </a:t>
            </a:r>
            <a:r>
              <a:rPr lang="en-US" sz="218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complex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models (SBERT, Deep Learning)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52499" y="7392426"/>
            <a:ext cx="11736163" cy="21120"/>
            <a:chOff x="0" y="0"/>
            <a:chExt cx="14114462" cy="25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114526" cy="25400"/>
            </a:xfrm>
            <a:custGeom>
              <a:avLst/>
              <a:gdLst/>
              <a:ahLst/>
              <a:cxnLst/>
              <a:rect r="r" b="b" t="t" l="l"/>
              <a:pathLst>
                <a:path h="25400" w="141145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826" y="0"/>
                  </a:lnTo>
                  <a:cubicBezTo>
                    <a:pt x="14108812" y="0"/>
                    <a:pt x="14114526" y="5715"/>
                    <a:pt x="14114526" y="12700"/>
                  </a:cubicBezTo>
                  <a:cubicBezTo>
                    <a:pt x="14114526" y="19685"/>
                    <a:pt x="14108812" y="25400"/>
                    <a:pt x="141018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6D3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5440370" y="7647599"/>
            <a:ext cx="2717159" cy="1633690"/>
            <a:chOff x="0" y="0"/>
            <a:chExt cx="3622878" cy="2178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DE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694336" y="7601623"/>
            <a:ext cx="2555181" cy="43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Results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0055" y="8081883"/>
            <a:ext cx="7637116" cy="175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Metrics to assess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F1 Micro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Recall + Precision + Hamming Loss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CO2 emission + Models’ weight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6517" y="2657114"/>
            <a:ext cx="5423522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Format, chemical composition, night/day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85121" y="2666639"/>
            <a:ext cx="3227614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+91 </a:t>
            </a:r>
            <a:r>
              <a:rPr lang="en-US" sz="218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Engineered 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6517" y="4699574"/>
            <a:ext cx="299640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+1800</a:t>
            </a:r>
            <a:r>
              <a:rPr lang="en-US" sz="218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 TF-IDF</a:t>
            </a: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18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6517" y="6733989"/>
            <a:ext cx="1094144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ChainClassifier to address multi-label dependencies, hyper-parameters optimization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DAG_ZcnbULQ</dc:identifier>
  <dcterms:modified xsi:type="dcterms:W3CDTF">2011-08-01T06:04:30Z</dcterms:modified>
  <cp:revision>1</cp:revision>
  <dc:title>LOreal-Skincare-Optimizer.pptx</dc:title>
</cp:coreProperties>
</file>